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8" r:id="rId6"/>
    <p:sldId id="490" r:id="rId7"/>
    <p:sldId id="437" r:id="rId8"/>
    <p:sldId id="533" r:id="rId9"/>
    <p:sldId id="434" r:id="rId10"/>
    <p:sldId id="511" r:id="rId11"/>
    <p:sldId id="535" r:id="rId12"/>
    <p:sldId id="435" r:id="rId13"/>
    <p:sldId id="510" r:id="rId14"/>
    <p:sldId id="534" r:id="rId15"/>
    <p:sldId id="559" r:id="rId16"/>
    <p:sldId id="492" r:id="rId17"/>
    <p:sldId id="536" r:id="rId18"/>
    <p:sldId id="436" r:id="rId19"/>
    <p:sldId id="439" r:id="rId20"/>
    <p:sldId id="388" r:id="rId21"/>
    <p:sldId id="537" r:id="rId22"/>
    <p:sldId id="538" r:id="rId23"/>
    <p:sldId id="442" r:id="rId24"/>
    <p:sldId id="445" r:id="rId25"/>
    <p:sldId id="512" r:id="rId26"/>
    <p:sldId id="514" r:id="rId27"/>
    <p:sldId id="515" r:id="rId28"/>
    <p:sldId id="539" r:id="rId29"/>
    <p:sldId id="513" r:id="rId30"/>
    <p:sldId id="540" r:id="rId31"/>
    <p:sldId id="541" r:id="rId32"/>
    <p:sldId id="542" r:id="rId33"/>
    <p:sldId id="450" r:id="rId34"/>
    <p:sldId id="451" r:id="rId35"/>
    <p:sldId id="543" r:id="rId36"/>
    <p:sldId id="517" r:id="rId37"/>
    <p:sldId id="459" r:id="rId38"/>
    <p:sldId id="465" r:id="rId39"/>
    <p:sldId id="466" r:id="rId40"/>
    <p:sldId id="523" r:id="rId41"/>
    <p:sldId id="560" r:id="rId42"/>
    <p:sldId id="521" r:id="rId43"/>
    <p:sldId id="544" r:id="rId44"/>
    <p:sldId id="460" r:id="rId45"/>
    <p:sldId id="502" r:id="rId46"/>
    <p:sldId id="461" r:id="rId47"/>
    <p:sldId id="504" r:id="rId48"/>
    <p:sldId id="545" r:id="rId49"/>
    <p:sldId id="464"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66"/>
    <a:srgbClr val="E60000"/>
    <a:srgbClr val="FCFDFE"/>
    <a:srgbClr val="ECF3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65" d="100"/>
          <a:sy n="65" d="100"/>
        </p:scale>
        <p:origin x="-1061" y="-7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a16="http://schemas.microsoft.com/office/drawing/2014/main" xmlns="" id="{7439ADED-C9A4-484D-A8BB-0B52B948CEEB}"/>
              </a:ext>
            </a:extLst>
          </p:cNvPr>
          <p:cNvPicPr>
            <a:picLocks noChangeAspect="1"/>
          </p:cNvPicPr>
          <p:nvPr userDrawn="1"/>
        </p:nvPicPr>
        <p:blipFill>
          <a:blip r:embed="rId14" cstate="print">
            <a:extLst>
              <a:ext uri="{28A0092B-C50C-407E-A947-70E740481C1C}">
                <a14:useLocalDpi xmlns:a14="http://schemas.microsoft.com/office/drawing/2010/main" xmlns="" val="0"/>
              </a:ext>
            </a:extLst>
          </a:blip>
          <a:stretch>
            <a:fillRect/>
          </a:stretch>
        </p:blipFill>
        <p:spPr>
          <a:xfrm>
            <a:off x="205178" y="6280005"/>
            <a:ext cx="957373" cy="395437"/>
          </a:xfrm>
          <a:prstGeom prst="rect">
            <a:avLst/>
          </a:prstGeom>
        </p:spPr>
      </p:pic>
      <p:sp>
        <p:nvSpPr>
          <p:cNvPr id="8" name="矩形 7">
            <a:extLst>
              <a:ext uri="{FF2B5EF4-FFF2-40B4-BE49-F238E27FC236}">
                <a16:creationId xmlns:a16="http://schemas.microsoft.com/office/drawing/2014/main" xmlns=""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Life_2e_BrE_Inter_SB_U07_Grammar%20Summary.pptx" TargetMode="External"/><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hyperlink" Target="Inter_SB_U07_Audio/life_2e_intermediate_sb_track_56.mp3"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hyperlink" Target="Inter_SB_U07_Audio/life_2e_intermediate_sb_track_56.mp3"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Life_2e_BrE_Inter_SB_U07_Grammar%20Summary.pptx" TargetMode="External"/><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Inter_SB_U07_Audio/life_2e_intermediate_sb_track_54.mp3"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Life_2e_BrE_Inter_SB_U07_Grammar%20Summary.pptx" TargetMode="External"/><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Inter_SB_U07_Audio/life_2e_intermediate_sb_track_57.mp3"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Inter_SB_U07_Audio/life_2e_intermediate_sb_track_57.mp3" TargetMode="External"/><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170F2E2E-EDD8-4286-B858-E981E9AC3AFD}"/>
              </a:ext>
            </a:extLst>
          </p:cNvPr>
          <p:cNvSpPr/>
          <p:nvPr/>
        </p:nvSpPr>
        <p:spPr>
          <a:xfrm>
            <a:off x="451556" y="1290396"/>
            <a:ext cx="8342487" cy="4385816"/>
          </a:xfrm>
          <a:prstGeom prst="rect">
            <a:avLst/>
          </a:prstGeom>
        </p:spPr>
        <p:txBody>
          <a:bodyPr wrap="square">
            <a:spAutoFit/>
          </a:bodyPr>
          <a:lstStyle/>
          <a:p>
            <a:pPr>
              <a:spcBef>
                <a:spcPts val="600"/>
              </a:spcBef>
            </a:pPr>
            <a:r>
              <a:rPr lang="en-US" altLang="zh-TW" sz="3600" dirty="0">
                <a:solidFill>
                  <a:srgbClr val="000000"/>
                </a:solidFill>
                <a:latin typeface="Calibri" panose="020F0502020204030204" pitchFamily="34" charset="0"/>
              </a:rPr>
              <a:t>FEATURES</a:t>
            </a:r>
          </a:p>
          <a:p>
            <a:pPr>
              <a:spcBef>
                <a:spcPts val="600"/>
              </a:spcBef>
            </a:pPr>
            <a:r>
              <a:rPr lang="en-US" altLang="zh-TW" sz="2800" b="1" dirty="0">
                <a:solidFill>
                  <a:srgbClr val="E60000"/>
                </a:solidFill>
                <a:latin typeface="Calibri" panose="020F0502020204030204" pitchFamily="34" charset="0"/>
              </a:rPr>
              <a:t>82</a:t>
            </a:r>
            <a:r>
              <a:rPr lang="en-US" altLang="zh-TW" sz="2800" dirty="0"/>
              <a:t> </a:t>
            </a:r>
            <a:r>
              <a:rPr lang="en-US" altLang="zh-TW" sz="2800" b="1" dirty="0">
                <a:solidFill>
                  <a:srgbClr val="000000"/>
                </a:solidFill>
                <a:latin typeface="Calibri" panose="020F0502020204030204" pitchFamily="34" charset="0"/>
              </a:rPr>
              <a:t>Before New York</a:t>
            </a:r>
          </a:p>
          <a:p>
            <a:r>
              <a:rPr lang="en-US" altLang="zh-TW" dirty="0">
                <a:solidFill>
                  <a:srgbClr val="000000"/>
                </a:solidFill>
                <a:latin typeface="Calibri" panose="020F0502020204030204" pitchFamily="34" charset="0"/>
              </a:rPr>
              <a:t>         What came before the city?</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84 </a:t>
            </a:r>
            <a:r>
              <a:rPr lang="en-US" altLang="zh-TW" sz="2800" b="1" dirty="0">
                <a:solidFill>
                  <a:srgbClr val="000000"/>
                </a:solidFill>
                <a:latin typeface="Calibri" panose="020F0502020204030204" pitchFamily="34" charset="0"/>
              </a:rPr>
              <a:t>Homes around the world</a:t>
            </a:r>
          </a:p>
          <a:p>
            <a:r>
              <a:rPr lang="en-US" altLang="zh-TW" dirty="0">
                <a:solidFill>
                  <a:srgbClr val="000000"/>
                </a:solidFill>
                <a:latin typeface="Calibri" panose="020F0502020204030204" pitchFamily="34" charset="0"/>
              </a:rPr>
              <a:t>         An architect talks about homes</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86 </a:t>
            </a:r>
            <a:r>
              <a:rPr lang="en-US" altLang="zh-TW" sz="2800" b="1" dirty="0">
                <a:solidFill>
                  <a:srgbClr val="000000"/>
                </a:solidFill>
                <a:latin typeface="Calibri" panose="020F0502020204030204" pitchFamily="34" charset="0"/>
              </a:rPr>
              <a:t>Sweet songs and strong coffee</a:t>
            </a:r>
          </a:p>
          <a:p>
            <a:r>
              <a:rPr lang="en-US" altLang="zh-TW" dirty="0">
                <a:solidFill>
                  <a:srgbClr val="000000"/>
                </a:solidFill>
                <a:latin typeface="Calibri" panose="020F0502020204030204" pitchFamily="34" charset="0"/>
              </a:rPr>
              <a:t>         Visit a community in Puerto Rico</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90</a:t>
            </a:r>
            <a:r>
              <a:rPr lang="en-US" altLang="zh-TW" sz="2800" dirty="0"/>
              <a:t> </a:t>
            </a:r>
            <a:r>
              <a:rPr lang="en-US" altLang="zh-TW" sz="2800" b="1" dirty="0">
                <a:solidFill>
                  <a:srgbClr val="000000"/>
                </a:solidFill>
                <a:latin typeface="Calibri" panose="020F0502020204030204" pitchFamily="34" charset="0"/>
              </a:rPr>
              <a:t>The town with no </a:t>
            </a:r>
            <a:r>
              <a:rPr lang="en-US" altLang="zh-TW" sz="2800" b="1" dirty="0" err="1">
                <a:solidFill>
                  <a:srgbClr val="000000"/>
                </a:solidFill>
                <a:latin typeface="Calibri" panose="020F0502020204030204" pitchFamily="34" charset="0"/>
              </a:rPr>
              <a:t>wi-fi</a:t>
            </a:r>
            <a:endParaRPr lang="en-US" altLang="zh-TW" sz="2800" b="1" dirty="0">
              <a:solidFill>
                <a:srgbClr val="000000"/>
              </a:solidFill>
              <a:latin typeface="Calibri" panose="020F0502020204030204" pitchFamily="34" charset="0"/>
            </a:endParaRPr>
          </a:p>
          <a:p>
            <a:r>
              <a:rPr lang="en-US" altLang="zh-TW" dirty="0">
                <a:solidFill>
                  <a:srgbClr val="000000"/>
                </a:solidFill>
                <a:latin typeface="Calibri" panose="020F0502020204030204" pitchFamily="34" charset="0"/>
              </a:rPr>
              <a:t>         A video about an unusual town </a:t>
            </a:r>
            <a:endParaRPr lang="zh-TW" altLang="en-US" dirty="0">
              <a:solidFill>
                <a:srgbClr val="000000"/>
              </a:solidFill>
              <a:latin typeface="Calibri" panose="020F0502020204030204" pitchFamily="34" charset="0"/>
            </a:endParaRPr>
          </a:p>
        </p:txBody>
      </p:sp>
      <p:sp>
        <p:nvSpPr>
          <p:cNvPr id="5" name="文字方塊 4">
            <a:extLst>
              <a:ext uri="{FF2B5EF4-FFF2-40B4-BE49-F238E27FC236}">
                <a16:creationId xmlns:a16="http://schemas.microsoft.com/office/drawing/2014/main" xmlns="" id="{E280D63F-1623-4666-9244-9E78AE427BE6}"/>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7p. 81</a:t>
            </a:r>
            <a:endParaRPr lang="zh-TW" altLang="en-US" sz="1200" b="1" dirty="0">
              <a:solidFill>
                <a:schemeClr val="tx1">
                  <a:lumMod val="50000"/>
                  <a:lumOff val="50000"/>
                </a:schemeClr>
              </a:solidFill>
              <a:latin typeface="Calibri" panose="020F0502020204030204" pitchFamily="34" charset="0"/>
            </a:endParaRPr>
          </a:p>
        </p:txBody>
      </p:sp>
      <p:pic>
        <p:nvPicPr>
          <p:cNvPr id="2" name="圖片 1">
            <a:extLst>
              <a:ext uri="{FF2B5EF4-FFF2-40B4-BE49-F238E27FC236}">
                <a16:creationId xmlns:a16="http://schemas.microsoft.com/office/drawing/2014/main" xmlns="" id="{3A24AD2A-E409-418F-90C8-5E6A77915AE4}"/>
              </a:ext>
            </a:extLst>
          </p:cNvPr>
          <p:cNvPicPr>
            <a:picLocks noChangeAspect="1"/>
          </p:cNvPicPr>
          <p:nvPr/>
        </p:nvPicPr>
        <p:blipFill>
          <a:blip r:embed="rId2" cstate="print"/>
          <a:stretch>
            <a:fillRect/>
          </a:stretch>
        </p:blipFill>
        <p:spPr>
          <a:xfrm>
            <a:off x="0" y="1175"/>
            <a:ext cx="9144000" cy="1225807"/>
          </a:xfrm>
          <a:prstGeom prst="rect">
            <a:avLst/>
          </a:prstGeom>
        </p:spPr>
      </p:pic>
    </p:spTree>
    <p:extLst>
      <p:ext uri="{BB962C8B-B14F-4D97-AF65-F5344CB8AC3E}">
        <p14:creationId xmlns:p14="http://schemas.microsoft.com/office/powerpoint/2010/main" xmlns="" val="3920758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A40BDA36-481D-49E7-8C1B-795F538D6EDA}"/>
              </a:ext>
            </a:extLst>
          </p:cNvPr>
          <p:cNvPicPr>
            <a:picLocks noChangeAspect="1"/>
          </p:cNvPicPr>
          <p:nvPr/>
        </p:nvPicPr>
        <p:blipFill>
          <a:blip r:embed="rId2" cstate="print"/>
          <a:stretch>
            <a:fillRect/>
          </a:stretch>
        </p:blipFill>
        <p:spPr>
          <a:xfrm>
            <a:off x="0" y="0"/>
            <a:ext cx="9144000" cy="1782140"/>
          </a:xfrm>
          <a:prstGeom prst="rect">
            <a:avLst/>
          </a:prstGeom>
        </p:spPr>
      </p:pic>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82</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ADB27B19-A8B9-473D-A7C6-F480DF77FDBA}"/>
              </a:ext>
            </a:extLst>
          </p:cNvPr>
          <p:cNvSpPr/>
          <p:nvPr/>
        </p:nvSpPr>
        <p:spPr>
          <a:xfrm>
            <a:off x="300847" y="1872906"/>
            <a:ext cx="8542305" cy="4247317"/>
          </a:xfrm>
          <a:prstGeom prst="rect">
            <a:avLst/>
          </a:prstGeom>
        </p:spPr>
        <p:txBody>
          <a:bodyPr wrap="square">
            <a:spAutoFit/>
          </a:bodyPr>
          <a:lstStyle/>
          <a:p>
            <a:pPr>
              <a:spcBef>
                <a:spcPts val="600"/>
              </a:spcBef>
            </a:pPr>
            <a:r>
              <a:rPr lang="en-US" altLang="zh-TW" sz="2000" dirty="0">
                <a:solidFill>
                  <a:srgbClr val="000000"/>
                </a:solidFill>
                <a:latin typeface="Calibri" panose="020F0502020204030204" pitchFamily="34" charset="0"/>
              </a:rPr>
              <a:t>Of all the visitors to New York City in recent years, one of the most surprising was a beaver which appeared one morning in 2007. Although beavers used to be common in the area in the seventeenth century, and people used to hunt them for their skins, there haven’t been any for more than two hundred years.</a:t>
            </a:r>
          </a:p>
          <a:p>
            <a:pPr>
              <a:spcBef>
                <a:spcPts val="600"/>
              </a:spcBef>
            </a:pPr>
            <a:r>
              <a:rPr lang="en-US" altLang="zh-TW" sz="2000" dirty="0">
                <a:solidFill>
                  <a:srgbClr val="000000"/>
                </a:solidFill>
                <a:latin typeface="Calibri" panose="020F0502020204030204" pitchFamily="34" charset="0"/>
              </a:rPr>
              <a:t>For ecologist Eric Sanderson, the beaver’s appearance was especially interesting. For ten years, Sanderson has been in charge of a project to show what the area used to look like before the city changed it completely. As Sanderson says, ‘There are views in this city where you cannot see, except for a person, another living thing. Not a tree or a plant. How did a place become like that?’</a:t>
            </a:r>
          </a:p>
          <a:p>
            <a:pPr>
              <a:spcBef>
                <a:spcPts val="600"/>
              </a:spcBef>
            </a:pPr>
            <a:r>
              <a:rPr lang="en-US" altLang="zh-TW" sz="2000" dirty="0">
                <a:solidFill>
                  <a:srgbClr val="000000"/>
                </a:solidFill>
                <a:latin typeface="Calibri" panose="020F0502020204030204" pitchFamily="34" charset="0"/>
              </a:rPr>
              <a:t>In fact, long before the skyscrapers came to dominate the view, this place was a pristine wilderness where animals like beavers, bears and turkeys would move freely through forests, marshes and grassland. There used to be sandy beaches along the coasts and ninety </a:t>
            </a:r>
            <a:r>
              <a:rPr lang="en-US" altLang="zh-TW" sz="2000" dirty="0" err="1">
                <a:solidFill>
                  <a:srgbClr val="000000"/>
                </a:solidFill>
                <a:latin typeface="Calibri" panose="020F0502020204030204" pitchFamily="34" charset="0"/>
              </a:rPr>
              <a:t>kilometres</a:t>
            </a:r>
            <a:r>
              <a:rPr lang="en-US" altLang="zh-TW" sz="2000" dirty="0">
                <a:solidFill>
                  <a:srgbClr val="000000"/>
                </a:solidFill>
                <a:latin typeface="Calibri" panose="020F0502020204030204" pitchFamily="34" charset="0"/>
              </a:rPr>
              <a:t> of fresh-water streams.</a:t>
            </a:r>
            <a:endParaRPr lang="zh-TW" altLang="en-US" sz="2000" dirty="0">
              <a:solidFill>
                <a:srgbClr val="000000"/>
              </a:solidFill>
              <a:latin typeface="Calibri" panose="020F0502020204030204" pitchFamily="34" charset="0"/>
            </a:endParaRPr>
          </a:p>
        </p:txBody>
      </p:sp>
      <p:sp>
        <p:nvSpPr>
          <p:cNvPr id="18" name="矩形 17">
            <a:extLst>
              <a:ext uri="{FF2B5EF4-FFF2-40B4-BE49-F238E27FC236}">
                <a16:creationId xmlns:a16="http://schemas.microsoft.com/office/drawing/2014/main" xmlns="" id="{07B520EF-BD10-487F-9F2D-3912055238A4}"/>
              </a:ext>
            </a:extLst>
          </p:cNvPr>
          <p:cNvSpPr/>
          <p:nvPr/>
        </p:nvSpPr>
        <p:spPr>
          <a:xfrm>
            <a:off x="7332871" y="45325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55</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4270634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82</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ADB27B19-A8B9-473D-A7C6-F480DF77FDBA}"/>
              </a:ext>
            </a:extLst>
          </p:cNvPr>
          <p:cNvSpPr/>
          <p:nvPr/>
        </p:nvSpPr>
        <p:spPr>
          <a:xfrm>
            <a:off x="318151" y="696245"/>
            <a:ext cx="8542305" cy="2246769"/>
          </a:xfrm>
          <a:prstGeom prst="rect">
            <a:avLst/>
          </a:prstGeom>
        </p:spPr>
        <p:txBody>
          <a:bodyPr wrap="square">
            <a:spAutoFit/>
          </a:bodyPr>
          <a:lstStyle/>
          <a:p>
            <a:pPr>
              <a:spcBef>
                <a:spcPts val="600"/>
              </a:spcBef>
            </a:pPr>
            <a:r>
              <a:rPr lang="en-US" altLang="zh-TW" sz="2000" dirty="0">
                <a:solidFill>
                  <a:srgbClr val="000000"/>
                </a:solidFill>
                <a:latin typeface="Calibri" panose="020F0502020204030204" pitchFamily="34" charset="0"/>
              </a:rPr>
              <a:t>At the end of Sanderson’s project, he built</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a 3D computer model of the area. (See the</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top photo on the right.) You can pick any</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spot in modern New York and see what used</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to be there. Take Fifth Avenue, for example.</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A family called Murray used to have a farm</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here and in 1782 (during the American War</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of Independence) the British soldiers landed</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near here. ‘I’d like every New Yorker to know</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that they live in a place with amazing natural</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potential – even if you have to look a little</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harder to see it,’ says Sanderson.</a:t>
            </a:r>
            <a:endParaRPr lang="zh-TW" altLang="en-US" sz="2000" dirty="0">
              <a:solidFill>
                <a:srgbClr val="000000"/>
              </a:solidFill>
              <a:latin typeface="Calibri" panose="020F0502020204030204"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379421" y="3034363"/>
            <a:ext cx="4192579" cy="735881"/>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85014" y="3897057"/>
            <a:ext cx="3580424" cy="24135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66972" y="3897056"/>
            <a:ext cx="3348007" cy="24135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2706345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82</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b="1" dirty="0">
              <a:solidFill>
                <a:srgbClr val="E60000"/>
              </a:solidFill>
              <a:latin typeface="Calibri" panose="020F0502020204030204" pitchFamily="34" charset="0"/>
            </a:endParaRPr>
          </a:p>
        </p:txBody>
      </p:sp>
      <p:sp>
        <p:nvSpPr>
          <p:cNvPr id="15" name="矩形 14">
            <a:extLst>
              <a:ext uri="{FF2B5EF4-FFF2-40B4-BE49-F238E27FC236}">
                <a16:creationId xmlns:a16="http://schemas.microsoft.com/office/drawing/2014/main" xmlns="" id="{4F8AF148-F4EF-4360-9BE3-E3A359116E94}"/>
              </a:ext>
            </a:extLst>
          </p:cNvPr>
          <p:cNvSpPr/>
          <p:nvPr/>
        </p:nvSpPr>
        <p:spPr>
          <a:xfrm>
            <a:off x="667809" y="3429000"/>
            <a:ext cx="8116505" cy="218521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It was a ‘pristine (= </a:t>
            </a:r>
            <a:r>
              <a:rPr lang="en-US" altLang="zh-TW" b="1" dirty="0" err="1">
                <a:solidFill>
                  <a:srgbClr val="FF0066"/>
                </a:solidFill>
                <a:latin typeface="Segoe Print" panose="02000600000000000000" pitchFamily="2" charset="0"/>
              </a:rPr>
              <a:t>unspoilt</a:t>
            </a:r>
            <a:r>
              <a:rPr lang="en-US" altLang="zh-TW" b="1" dirty="0">
                <a:solidFill>
                  <a:srgbClr val="FF0066"/>
                </a:solidFill>
                <a:latin typeface="Segoe Print" panose="02000600000000000000" pitchFamily="2" charset="0"/>
              </a:rPr>
              <a:t> and pure) wilderness’ of forests,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marshes and grassland. There used to be sandy beaches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along the coasts and 90 </a:t>
            </a:r>
            <a:r>
              <a:rPr lang="en-US" altLang="zh-TW" b="1" dirty="0" err="1">
                <a:solidFill>
                  <a:srgbClr val="FF0066"/>
                </a:solidFill>
                <a:latin typeface="Segoe Print" panose="02000600000000000000" pitchFamily="2" charset="0"/>
              </a:rPr>
              <a:t>kilometres</a:t>
            </a:r>
            <a:r>
              <a:rPr lang="en-US" altLang="zh-TW" b="1" dirty="0">
                <a:solidFill>
                  <a:srgbClr val="FF0066"/>
                </a:solidFill>
                <a:latin typeface="Segoe Print" panose="02000600000000000000" pitchFamily="2" charset="0"/>
              </a:rPr>
              <a:t> of fresh-water streams.</a:t>
            </a:r>
          </a:p>
          <a:p>
            <a:pPr marL="360363" indent="-360363">
              <a:spcBef>
                <a:spcPts val="600"/>
              </a:spcBef>
            </a:pPr>
            <a:r>
              <a:rPr lang="en-US" altLang="zh-TW" b="1" dirty="0">
                <a:solidFill>
                  <a:srgbClr val="FF0066"/>
                </a:solidFill>
                <a:latin typeface="Segoe Print" panose="02000600000000000000" pitchFamily="2" charset="0"/>
              </a:rPr>
              <a:t>2 	A family called Murray used to have a farm on what</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is now Fifth Avenue, and in 1782 the British soldiers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landed near there.</a:t>
            </a:r>
          </a:p>
          <a:p>
            <a:pPr marL="360363" indent="-360363">
              <a:spcBef>
                <a:spcPts val="600"/>
              </a:spcBef>
            </a:pPr>
            <a:r>
              <a:rPr lang="en-US" altLang="zh-TW" b="1" dirty="0">
                <a:solidFill>
                  <a:srgbClr val="FF0066"/>
                </a:solidFill>
                <a:latin typeface="Segoe Print" panose="02000600000000000000" pitchFamily="2" charset="0"/>
              </a:rPr>
              <a:t>3 	You could see forests, marshes and grassland, sandy</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beaches along the coasts and 90 </a:t>
            </a:r>
            <a:r>
              <a:rPr lang="en-US" altLang="zh-TW" b="1" dirty="0" err="1">
                <a:solidFill>
                  <a:srgbClr val="FF0066"/>
                </a:solidFill>
                <a:latin typeface="Segoe Print" panose="02000600000000000000" pitchFamily="2" charset="0"/>
              </a:rPr>
              <a:t>kilometres</a:t>
            </a:r>
            <a:r>
              <a:rPr lang="en-US" altLang="zh-TW" b="1" dirty="0">
                <a:solidFill>
                  <a:srgbClr val="FF0066"/>
                </a:solidFill>
                <a:latin typeface="Segoe Print" panose="02000600000000000000" pitchFamily="2" charset="0"/>
              </a:rPr>
              <a:t> of freshwater</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streams.</a:t>
            </a:r>
          </a:p>
        </p:txBody>
      </p:sp>
      <p:sp>
        <p:nvSpPr>
          <p:cNvPr id="13" name="矩形 12">
            <a:extLst>
              <a:ext uri="{FF2B5EF4-FFF2-40B4-BE49-F238E27FC236}">
                <a16:creationId xmlns:a16="http://schemas.microsoft.com/office/drawing/2014/main" xmlns="" id="{91F616D3-5631-4CD1-9ECD-79398BB78625}"/>
              </a:ext>
            </a:extLst>
          </p:cNvPr>
          <p:cNvSpPr/>
          <p:nvPr/>
        </p:nvSpPr>
        <p:spPr>
          <a:xfrm>
            <a:off x="295182" y="93200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Discuss the questions.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Then read the article </a:t>
            </a:r>
            <a:r>
              <a:rPr lang="en-US" altLang="zh-TW" sz="2000" i="1" dirty="0">
                <a:latin typeface="Calibri" panose="020F0502020204030204" pitchFamily="34" charset="0"/>
                <a:cs typeface="Calibri" panose="020F0502020204030204" pitchFamily="34" charset="0"/>
              </a:rPr>
              <a:t>Before New York</a:t>
            </a:r>
            <a:r>
              <a:rPr lang="zh-TW" altLang="en-US" sz="2000" i="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and check your ideas.</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xmlns="" id="{D1FB5A0E-9DC1-494A-8BF9-C5883AAD804E}"/>
              </a:ext>
            </a:extLst>
          </p:cNvPr>
          <p:cNvSpPr/>
          <p:nvPr/>
        </p:nvSpPr>
        <p:spPr>
          <a:xfrm>
            <a:off x="667809" y="1758322"/>
            <a:ext cx="8116505" cy="1477328"/>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What do you think the area that</a:t>
            </a:r>
            <a:r>
              <a:rPr lang="zh-TW" altLang="en-US" sz="2000" dirty="0">
                <a:latin typeface="Calibri" panose="020F0502020204030204" pitchFamily="34" charset="0"/>
              </a:rPr>
              <a:t> </a:t>
            </a:r>
            <a:r>
              <a:rPr lang="en-US" altLang="zh-TW" sz="2000" dirty="0">
                <a:latin typeface="Calibri" panose="020F0502020204030204" pitchFamily="34" charset="0"/>
              </a:rPr>
              <a:t>is now New York was like before</a:t>
            </a:r>
            <a:r>
              <a:rPr lang="zh-TW" altLang="en-US" sz="2000" dirty="0">
                <a:latin typeface="Calibri" panose="020F0502020204030204" pitchFamily="34" charset="0"/>
              </a:rPr>
              <a:t> </a:t>
            </a:r>
            <a:r>
              <a:rPr lang="en-US" altLang="zh-TW" sz="2000" dirty="0">
                <a:latin typeface="Calibri" panose="020F0502020204030204" pitchFamily="34" charset="0"/>
              </a:rPr>
              <a:t>the city was built?</a:t>
            </a:r>
          </a:p>
          <a:p>
            <a:pPr marL="360000" indent="-360000">
              <a:spcBef>
                <a:spcPts val="600"/>
              </a:spcBef>
            </a:pPr>
            <a:r>
              <a:rPr lang="en-US" altLang="zh-TW" sz="2000" dirty="0">
                <a:latin typeface="Calibri" panose="020F0502020204030204" pitchFamily="34" charset="0"/>
              </a:rPr>
              <a:t>2 	What kind of people do you</a:t>
            </a:r>
            <a:r>
              <a:rPr lang="zh-TW" altLang="en-US" sz="2000" dirty="0">
                <a:latin typeface="Calibri" panose="020F0502020204030204" pitchFamily="34" charset="0"/>
              </a:rPr>
              <a:t> </a:t>
            </a:r>
            <a:r>
              <a:rPr lang="en-US" altLang="zh-TW" sz="2000" dirty="0">
                <a:latin typeface="Calibri" panose="020F0502020204030204" pitchFamily="34" charset="0"/>
              </a:rPr>
              <a:t>think lived there?</a:t>
            </a:r>
          </a:p>
          <a:p>
            <a:pPr marL="360000" indent="-360000">
              <a:spcBef>
                <a:spcPts val="600"/>
              </a:spcBef>
            </a:pPr>
            <a:r>
              <a:rPr lang="en-US" altLang="zh-TW" sz="2000" dirty="0">
                <a:latin typeface="Calibri" panose="020F0502020204030204" pitchFamily="34" charset="0"/>
              </a:rPr>
              <a:t>3 	What kind of landscapes do you</a:t>
            </a:r>
            <a:r>
              <a:rPr lang="zh-TW" altLang="en-US" sz="2000" dirty="0">
                <a:latin typeface="Calibri" panose="020F0502020204030204" pitchFamily="34" charset="0"/>
              </a:rPr>
              <a:t> </a:t>
            </a:r>
            <a:r>
              <a:rPr lang="en-US" altLang="zh-TW" sz="2000" dirty="0">
                <a:latin typeface="Calibri" panose="020F0502020204030204" pitchFamily="34" charset="0"/>
              </a:rPr>
              <a:t>think there were?</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xmlns=""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82</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91F616D3-5631-4CD1-9ECD-79398BB7862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again. Answer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questions in your own words.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D1FB5A0E-9DC1-494A-8BF9-C5883AAD804E}"/>
              </a:ext>
            </a:extLst>
          </p:cNvPr>
          <p:cNvSpPr/>
          <p:nvPr/>
        </p:nvSpPr>
        <p:spPr>
          <a:xfrm>
            <a:off x="677536" y="853650"/>
            <a:ext cx="8116505" cy="1785104"/>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What’s the connection between</a:t>
            </a:r>
            <a:r>
              <a:rPr lang="zh-TW" altLang="en-US" sz="2000" dirty="0">
                <a:latin typeface="Calibri" panose="020F0502020204030204" pitchFamily="34" charset="0"/>
              </a:rPr>
              <a:t> </a:t>
            </a:r>
            <a:r>
              <a:rPr lang="en-US" altLang="zh-TW" sz="2000" dirty="0">
                <a:latin typeface="Calibri" panose="020F0502020204030204" pitchFamily="34" charset="0"/>
              </a:rPr>
              <a:t>Eric Sanderson and the image</a:t>
            </a:r>
            <a:r>
              <a:rPr lang="zh-TW" altLang="en-US" sz="2000" dirty="0">
                <a:latin typeface="Calibri" panose="020F0502020204030204" pitchFamily="34" charset="0"/>
              </a:rPr>
              <a:t> </a:t>
            </a:r>
            <a:r>
              <a:rPr lang="en-US" altLang="zh-TW" sz="2000" dirty="0">
                <a:latin typeface="Calibri" panose="020F0502020204030204" pitchFamily="34" charset="0"/>
              </a:rPr>
              <a:t>with the article?</a:t>
            </a:r>
          </a:p>
          <a:p>
            <a:pPr marL="360000" indent="-360000">
              <a:spcBef>
                <a:spcPts val="600"/>
              </a:spcBef>
            </a:pPr>
            <a:r>
              <a:rPr lang="en-US" altLang="zh-TW" sz="2000" dirty="0">
                <a:latin typeface="Calibri" panose="020F0502020204030204" pitchFamily="34" charset="0"/>
              </a:rPr>
              <a:t>2 	What did Sanderson aim to do</a:t>
            </a:r>
            <a:r>
              <a:rPr lang="zh-TW" altLang="en-US" sz="2000" dirty="0">
                <a:latin typeface="Calibri" panose="020F0502020204030204" pitchFamily="34" charset="0"/>
              </a:rPr>
              <a:t> </a:t>
            </a:r>
            <a:r>
              <a:rPr lang="en-US" altLang="zh-TW" sz="2000" dirty="0">
                <a:latin typeface="Calibri" panose="020F0502020204030204" pitchFamily="34" charset="0"/>
              </a:rPr>
              <a:t>with his project?</a:t>
            </a:r>
          </a:p>
          <a:p>
            <a:pPr marL="360000" indent="-360000">
              <a:spcBef>
                <a:spcPts val="600"/>
              </a:spcBef>
            </a:pPr>
            <a:r>
              <a:rPr lang="en-US" altLang="zh-TW" sz="2000" dirty="0">
                <a:latin typeface="Calibri" panose="020F0502020204030204" pitchFamily="34" charset="0"/>
              </a:rPr>
              <a:t>3 	Why do you think the</a:t>
            </a:r>
            <a:r>
              <a:rPr lang="zh-TW" altLang="en-US" sz="2000" dirty="0">
                <a:latin typeface="Calibri" panose="020F0502020204030204" pitchFamily="34" charset="0"/>
              </a:rPr>
              <a:t> </a:t>
            </a:r>
            <a:r>
              <a:rPr lang="en-US" altLang="zh-TW" sz="2000" dirty="0">
                <a:latin typeface="Calibri" panose="020F0502020204030204" pitchFamily="34" charset="0"/>
              </a:rPr>
              <a:t>appearance of the beaver in 2007</a:t>
            </a:r>
            <a:r>
              <a:rPr lang="zh-TW" altLang="en-US" sz="2000" dirty="0">
                <a:latin typeface="Calibri" panose="020F0502020204030204" pitchFamily="34" charset="0"/>
              </a:rPr>
              <a:t> </a:t>
            </a:r>
            <a:r>
              <a:rPr lang="en-US" altLang="zh-TW" sz="2000" dirty="0">
                <a:latin typeface="Calibri" panose="020F0502020204030204" pitchFamily="34" charset="0"/>
              </a:rPr>
              <a:t>was important for Sanderson?</a:t>
            </a:r>
            <a:endParaRPr lang="zh-TW" altLang="en-US" sz="2000" dirty="0">
              <a:latin typeface="Calibri" panose="020F0502020204030204" pitchFamily="34" charset="0"/>
            </a:endParaRPr>
          </a:p>
        </p:txBody>
      </p:sp>
      <p:sp>
        <p:nvSpPr>
          <p:cNvPr id="19" name="矩形 18">
            <a:extLst>
              <a:ext uri="{FF2B5EF4-FFF2-40B4-BE49-F238E27FC236}">
                <a16:creationId xmlns:a16="http://schemas.microsoft.com/office/drawing/2014/main" xmlns="" id="{4F8AF148-F4EF-4360-9BE3-E3A359116E94}"/>
              </a:ext>
            </a:extLst>
          </p:cNvPr>
          <p:cNvSpPr/>
          <p:nvPr/>
        </p:nvSpPr>
        <p:spPr>
          <a:xfrm>
            <a:off x="719889" y="2720119"/>
            <a:ext cx="7927999" cy="3293209"/>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Sanderson, who is an ecologist, built a 3D computer</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model of Manhattan island to show what the area was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like before the city of New York was built. The image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shown with the article is of this ‘pristine wilderness’.</a:t>
            </a:r>
          </a:p>
          <a:p>
            <a:pPr marL="360363" indent="-360363">
              <a:spcBef>
                <a:spcPts val="600"/>
              </a:spcBef>
            </a:pPr>
            <a:r>
              <a:rPr lang="en-US" altLang="zh-TW" b="1" dirty="0">
                <a:solidFill>
                  <a:srgbClr val="FF0066"/>
                </a:solidFill>
                <a:latin typeface="Segoe Print" panose="02000600000000000000" pitchFamily="2" charset="0"/>
              </a:rPr>
              <a:t>2 	For ten years, Sanderson has been leading a project to</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visualize what the area of New York used to look like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before the city transformed it. He wants every New</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Yorker to know that they live in a place with amazing</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natural potential.</a:t>
            </a:r>
          </a:p>
          <a:p>
            <a:pPr marL="360363" indent="-360363">
              <a:spcBef>
                <a:spcPts val="600"/>
              </a:spcBef>
            </a:pPr>
            <a:r>
              <a:rPr lang="en-US" altLang="zh-TW" b="1" dirty="0">
                <a:solidFill>
                  <a:srgbClr val="FF0066"/>
                </a:solidFill>
                <a:latin typeface="Segoe Print" panose="02000600000000000000" pitchFamily="2" charset="0"/>
              </a:rPr>
              <a:t>3 	There haven’t been any beavers in New York for around</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300 years, so the beaver symbolized the New York that</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Sanderson was trying to recreate with the map.</a:t>
            </a:r>
          </a:p>
        </p:txBody>
      </p:sp>
    </p:spTree>
    <p:extLst>
      <p:ext uri="{BB962C8B-B14F-4D97-AF65-F5344CB8AC3E}">
        <p14:creationId xmlns:p14="http://schemas.microsoft.com/office/powerpoint/2010/main" xmlns="" val="6071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37058" y="910988"/>
            <a:ext cx="5021205" cy="2692824"/>
          </a:xfrm>
          <a:prstGeom prst="rect">
            <a:avLst/>
          </a:prstGeom>
          <a:noFill/>
          <a:ln w="9525">
            <a:noFill/>
            <a:miter lim="800000"/>
            <a:headEnd/>
            <a:tailEnd/>
          </a:ln>
        </p:spPr>
      </p:pic>
      <p:sp>
        <p:nvSpPr>
          <p:cNvPr id="9" name="矩形 8">
            <a:extLst>
              <a:ext uri="{FF2B5EF4-FFF2-40B4-BE49-F238E27FC236}">
                <a16:creationId xmlns:a16="http://schemas.microsoft.com/office/drawing/2014/main" xmlns="" id="{E99991C3-F504-40A5-8558-11506C3EFCB7}"/>
              </a:ext>
            </a:extLst>
          </p:cNvPr>
          <p:cNvSpPr/>
          <p:nvPr/>
        </p:nvSpPr>
        <p:spPr>
          <a:xfrm>
            <a:off x="314637" y="371595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and the article. Underline the sentences in the article with </a:t>
            </a:r>
            <a:r>
              <a:rPr lang="en-US" altLang="zh-TW" sz="2000" i="1" dirty="0">
                <a:latin typeface="Calibri" panose="020F0502020204030204" pitchFamily="34" charset="0"/>
                <a:cs typeface="Calibri" panose="020F0502020204030204" pitchFamily="34" charset="0"/>
              </a:rPr>
              <a:t>used to </a:t>
            </a:r>
            <a:r>
              <a:rPr lang="en-US" altLang="zh-TW" sz="2000" dirty="0">
                <a:latin typeface="Calibri" panose="020F0502020204030204" pitchFamily="34" charset="0"/>
                <a:cs typeface="Calibri" panose="020F0502020204030204" pitchFamily="34" charset="0"/>
              </a:rPr>
              <a:t>and </a:t>
            </a:r>
            <a:r>
              <a:rPr lang="en-US" altLang="zh-TW" sz="2000" i="1" dirty="0">
                <a:latin typeface="Calibri" panose="020F0502020204030204" pitchFamily="34" charset="0"/>
                <a:cs typeface="Calibri" panose="020F0502020204030204" pitchFamily="34" charset="0"/>
              </a:rPr>
              <a:t>would</a:t>
            </a:r>
            <a:r>
              <a:rPr lang="en-US" altLang="zh-TW" sz="2000" dirty="0">
                <a:latin typeface="Calibri" panose="020F0502020204030204" pitchFamily="34" charset="0"/>
                <a:cs typeface="Calibri" panose="020F0502020204030204" pitchFamily="34" charset="0"/>
              </a:rPr>
              <a:t>. Do they refer to past habits and states or to single actions in the past?</a:t>
            </a:r>
            <a:endParaRPr lang="zh-TW" altLang="en-US" sz="2000" dirty="0">
              <a:latin typeface="Calibri" panose="020F0502020204030204" pitchFamily="34" charset="0"/>
              <a:cs typeface="Calibri" panose="020F0502020204030204" pitchFamily="34" charset="0"/>
            </a:endParaRPr>
          </a:p>
        </p:txBody>
      </p:sp>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83</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i="1" dirty="0">
                <a:solidFill>
                  <a:schemeClr val="tx1">
                    <a:lumMod val="65000"/>
                    <a:lumOff val="35000"/>
                  </a:schemeClr>
                </a:solidFill>
                <a:latin typeface="Calibri" panose="020F0502020204030204" pitchFamily="34" charset="0"/>
              </a:rPr>
              <a:t>used to</a:t>
            </a:r>
            <a:r>
              <a:rPr lang="en-US" altLang="zh-TW" sz="3200" b="1" dirty="0">
                <a:solidFill>
                  <a:schemeClr val="tx1">
                    <a:lumMod val="65000"/>
                    <a:lumOff val="35000"/>
                  </a:schemeClr>
                </a:solidFill>
                <a:latin typeface="Calibri" panose="020F0502020204030204" pitchFamily="34" charset="0"/>
              </a:rPr>
              <a:t>, </a:t>
            </a:r>
            <a:r>
              <a:rPr lang="en-US" altLang="zh-TW" sz="3200" b="1" i="1" dirty="0">
                <a:solidFill>
                  <a:schemeClr val="tx1">
                    <a:lumMod val="65000"/>
                    <a:lumOff val="35000"/>
                  </a:schemeClr>
                </a:solidFill>
                <a:latin typeface="Calibri" panose="020F0502020204030204" pitchFamily="34" charset="0"/>
              </a:rPr>
              <a:t>would </a:t>
            </a:r>
            <a:r>
              <a:rPr lang="en-US" altLang="zh-TW" sz="3200" b="1" dirty="0">
                <a:solidFill>
                  <a:schemeClr val="tx1">
                    <a:lumMod val="65000"/>
                    <a:lumOff val="35000"/>
                  </a:schemeClr>
                </a:solidFill>
                <a:latin typeface="Calibri" panose="020F0502020204030204" pitchFamily="34" charset="0"/>
              </a:rPr>
              <a:t>and past simple</a:t>
            </a:r>
            <a:endParaRPr lang="zh-TW" altLang="en-US" sz="3200" b="1" dirty="0">
              <a:solidFill>
                <a:schemeClr val="tx1">
                  <a:lumMod val="65000"/>
                  <a:lumOff val="35000"/>
                </a:schemeClr>
              </a:solidFill>
              <a:latin typeface="Calibri" panose="020F0502020204030204" pitchFamily="34" charset="0"/>
            </a:endParaRPr>
          </a:p>
        </p:txBody>
      </p:sp>
      <p:pic>
        <p:nvPicPr>
          <p:cNvPr id="12" name="圖片 11">
            <a:hlinkClick r:id="rId3" action="ppaction://hlinkpres?slideindex=1&amp;slidetitle="/>
            <a:extLst>
              <a:ext uri="{FF2B5EF4-FFF2-40B4-BE49-F238E27FC236}">
                <a16:creationId xmlns:a16="http://schemas.microsoft.com/office/drawing/2014/main" xmlns="" id="{1A7A4EDC-3178-42F2-BB6C-6A29C9AE1A9F}"/>
              </a:ext>
            </a:extLst>
          </p:cNvPr>
          <p:cNvPicPr>
            <a:picLocks noChangeAspect="1"/>
          </p:cNvPicPr>
          <p:nvPr/>
        </p:nvPicPr>
        <p:blipFill rotWithShape="1">
          <a:blip r:embed="rId4" cstate="print"/>
          <a:srcRect l="31588" t="31573" r="31433" b="31745"/>
          <a:stretch/>
        </p:blipFill>
        <p:spPr>
          <a:xfrm>
            <a:off x="5450429" y="3311925"/>
            <a:ext cx="235900" cy="234000"/>
          </a:xfrm>
          <a:prstGeom prst="rect">
            <a:avLst/>
          </a:prstGeom>
        </p:spPr>
      </p:pic>
      <p:sp>
        <p:nvSpPr>
          <p:cNvPr id="15" name="矩形 14">
            <a:extLst>
              <a:ext uri="{FF2B5EF4-FFF2-40B4-BE49-F238E27FC236}">
                <a16:creationId xmlns:a16="http://schemas.microsoft.com/office/drawing/2014/main" xmlns="" id="{4F8AF148-F4EF-4360-9BE3-E3A359116E94}"/>
              </a:ext>
            </a:extLst>
          </p:cNvPr>
          <p:cNvSpPr/>
          <p:nvPr/>
        </p:nvSpPr>
        <p:spPr>
          <a:xfrm>
            <a:off x="731844" y="4768079"/>
            <a:ext cx="7896590" cy="1477328"/>
          </a:xfrm>
          <a:prstGeom prst="rect">
            <a:avLst/>
          </a:prstGeom>
        </p:spPr>
        <p:txBody>
          <a:bodyPr wrap="square">
            <a:spAutoFit/>
          </a:bodyPr>
          <a:lstStyle/>
          <a:p>
            <a:r>
              <a:rPr lang="en-US" altLang="zh-TW" b="1" dirty="0">
                <a:solidFill>
                  <a:srgbClr val="FF0066"/>
                </a:solidFill>
                <a:latin typeface="Segoe Print" panose="02000600000000000000" pitchFamily="2" charset="0"/>
              </a:rPr>
              <a:t>Past habits: </a:t>
            </a:r>
            <a:r>
              <a:rPr lang="en-US" altLang="zh-TW" b="1" i="1" dirty="0">
                <a:solidFill>
                  <a:srgbClr val="FF0066"/>
                </a:solidFill>
                <a:latin typeface="Segoe Print" panose="02000600000000000000" pitchFamily="2" charset="0"/>
              </a:rPr>
              <a:t>people used to hunt them for their skins; beavers, bears and turkeys would move freely</a:t>
            </a:r>
          </a:p>
          <a:p>
            <a:r>
              <a:rPr lang="en-US" altLang="zh-TW" b="1" dirty="0">
                <a:solidFill>
                  <a:srgbClr val="FF0066"/>
                </a:solidFill>
                <a:latin typeface="Segoe Print" panose="02000600000000000000" pitchFamily="2" charset="0"/>
              </a:rPr>
              <a:t>Past states: </a:t>
            </a:r>
            <a:r>
              <a:rPr lang="en-US" altLang="zh-TW" b="1" i="1" dirty="0">
                <a:solidFill>
                  <a:srgbClr val="FF0066"/>
                </a:solidFill>
                <a:latin typeface="Segoe Print" panose="02000600000000000000" pitchFamily="2" charset="0"/>
              </a:rPr>
              <a:t>beavers used to be common in the area; what the area used to look like; There used to be sandy beaches; see what used to be there; a family called Murray used to have a farm here</a:t>
            </a:r>
          </a:p>
        </p:txBody>
      </p:sp>
    </p:spTree>
    <p:extLst>
      <p:ext uri="{BB962C8B-B14F-4D97-AF65-F5344CB8AC3E}">
        <p14:creationId xmlns:p14="http://schemas.microsoft.com/office/powerpoint/2010/main" xmlns=""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83</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article again. Find three examples of single actions in the past. What is the verb form?</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E42752E2-C1E0-4AA3-BC6D-629474795477}"/>
              </a:ext>
            </a:extLst>
          </p:cNvPr>
          <p:cNvSpPr/>
          <p:nvPr/>
        </p:nvSpPr>
        <p:spPr>
          <a:xfrm>
            <a:off x="646713" y="3524817"/>
            <a:ext cx="8116505" cy="784830"/>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past state</a:t>
            </a:r>
          </a:p>
          <a:p>
            <a:pPr marL="363538" indent="-363538">
              <a:spcBef>
                <a:spcPts val="600"/>
              </a:spcBef>
            </a:pPr>
            <a:r>
              <a:rPr lang="en-US" altLang="zh-TW" sz="2000" dirty="0">
                <a:latin typeface="Calibri" panose="020F0502020204030204" pitchFamily="34" charset="0"/>
              </a:rPr>
              <a:t>b 	past habit (repeated action)</a:t>
            </a:r>
          </a:p>
        </p:txBody>
      </p:sp>
      <p:sp>
        <p:nvSpPr>
          <p:cNvPr id="10" name="矩形 9">
            <a:extLst>
              <a:ext uri="{FF2B5EF4-FFF2-40B4-BE49-F238E27FC236}">
                <a16:creationId xmlns:a16="http://schemas.microsoft.com/office/drawing/2014/main" xmlns="" id="{221C8F2D-D2D5-4F22-8327-13332DFCE5C7}"/>
              </a:ext>
            </a:extLst>
          </p:cNvPr>
          <p:cNvSpPr/>
          <p:nvPr/>
        </p:nvSpPr>
        <p:spPr>
          <a:xfrm>
            <a:off x="706795" y="1020297"/>
            <a:ext cx="6372099" cy="1431161"/>
          </a:xfrm>
          <a:prstGeom prst="rect">
            <a:avLst/>
          </a:prstGeom>
        </p:spPr>
        <p:txBody>
          <a:bodyPr wrap="square">
            <a:spAutoFit/>
          </a:bodyPr>
          <a:lstStyle/>
          <a:p>
            <a:pPr>
              <a:spcBef>
                <a:spcPts val="600"/>
              </a:spcBef>
            </a:pPr>
            <a:r>
              <a:rPr lang="en-US" altLang="zh-TW" dirty="0">
                <a:solidFill>
                  <a:srgbClr val="FF0066"/>
                </a:solidFill>
                <a:latin typeface="Segoe Print" panose="02000600000000000000" pitchFamily="2" charset="0"/>
              </a:rPr>
              <a:t>Examples of single past actions using the past simple:</a:t>
            </a:r>
          </a:p>
          <a:p>
            <a:pPr>
              <a:spcBef>
                <a:spcPts val="600"/>
              </a:spcBef>
            </a:pPr>
            <a:r>
              <a:rPr lang="en-US" altLang="zh-TW" i="1" dirty="0">
                <a:solidFill>
                  <a:srgbClr val="FF0066"/>
                </a:solidFill>
                <a:latin typeface="Segoe Print" panose="02000600000000000000" pitchFamily="2" charset="0"/>
              </a:rPr>
              <a:t>a beaver … </a:t>
            </a:r>
            <a:r>
              <a:rPr lang="en-US" altLang="zh-TW" b="1" i="1" dirty="0">
                <a:solidFill>
                  <a:srgbClr val="FF0066"/>
                </a:solidFill>
                <a:latin typeface="Segoe Print" panose="02000600000000000000" pitchFamily="2" charset="0"/>
              </a:rPr>
              <a:t>appeared</a:t>
            </a:r>
            <a:r>
              <a:rPr lang="en-US" altLang="zh-TW" i="1" dirty="0">
                <a:solidFill>
                  <a:srgbClr val="FF0066"/>
                </a:solidFill>
                <a:latin typeface="Segoe Print" panose="02000600000000000000" pitchFamily="2" charset="0"/>
              </a:rPr>
              <a:t> one morning in 2007;</a:t>
            </a:r>
          </a:p>
          <a:p>
            <a:pPr>
              <a:spcBef>
                <a:spcPts val="600"/>
              </a:spcBef>
            </a:pPr>
            <a:r>
              <a:rPr lang="en-US" altLang="zh-TW" i="1" dirty="0">
                <a:solidFill>
                  <a:srgbClr val="FF0066"/>
                </a:solidFill>
                <a:latin typeface="Segoe Print" panose="02000600000000000000" pitchFamily="2" charset="0"/>
              </a:rPr>
              <a:t>he </a:t>
            </a:r>
            <a:r>
              <a:rPr lang="en-US" altLang="zh-TW" b="1" i="1" dirty="0">
                <a:solidFill>
                  <a:srgbClr val="FF0066"/>
                </a:solidFill>
                <a:latin typeface="Segoe Print" panose="02000600000000000000" pitchFamily="2" charset="0"/>
              </a:rPr>
              <a:t>built</a:t>
            </a:r>
            <a:r>
              <a:rPr lang="en-US" altLang="zh-TW" i="1" dirty="0">
                <a:solidFill>
                  <a:srgbClr val="FF0066"/>
                </a:solidFill>
                <a:latin typeface="Segoe Print" panose="02000600000000000000" pitchFamily="2" charset="0"/>
              </a:rPr>
              <a:t> a 3D computer model;</a:t>
            </a:r>
          </a:p>
          <a:p>
            <a:pPr>
              <a:spcBef>
                <a:spcPts val="600"/>
              </a:spcBef>
            </a:pPr>
            <a:r>
              <a:rPr lang="en-US" altLang="zh-TW" i="1" dirty="0">
                <a:solidFill>
                  <a:srgbClr val="FF0066"/>
                </a:solidFill>
                <a:latin typeface="Segoe Print" panose="02000600000000000000" pitchFamily="2" charset="0"/>
              </a:rPr>
              <a:t>the British soldiers </a:t>
            </a:r>
            <a:r>
              <a:rPr lang="en-US" altLang="zh-TW" b="1" i="1" dirty="0">
                <a:solidFill>
                  <a:srgbClr val="FF0066"/>
                </a:solidFill>
                <a:latin typeface="Segoe Print" panose="02000600000000000000" pitchFamily="2" charset="0"/>
              </a:rPr>
              <a:t>landed</a:t>
            </a:r>
            <a:r>
              <a:rPr lang="en-US" altLang="zh-TW" i="1" dirty="0">
                <a:solidFill>
                  <a:srgbClr val="FF0066"/>
                </a:solidFill>
                <a:latin typeface="Segoe Print" panose="02000600000000000000" pitchFamily="2" charset="0"/>
              </a:rPr>
              <a:t> near here</a:t>
            </a:r>
            <a:endParaRPr lang="zh-TW" altLang="en-US" i="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xmlns="" id="{D7BDDBCE-1D45-4F3B-A308-7A57001EB655}"/>
              </a:ext>
            </a:extLst>
          </p:cNvPr>
          <p:cNvSpPr/>
          <p:nvPr/>
        </p:nvSpPr>
        <p:spPr>
          <a:xfrm>
            <a:off x="1164657" y="4398671"/>
            <a:ext cx="7484061" cy="178510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b – past habit (repeated action)</a:t>
            </a:r>
          </a:p>
          <a:p>
            <a:pPr marL="360363" indent="-360363">
              <a:spcBef>
                <a:spcPts val="600"/>
              </a:spcBef>
            </a:pPr>
            <a:r>
              <a:rPr lang="en-US" altLang="zh-TW" b="1" dirty="0">
                <a:solidFill>
                  <a:srgbClr val="FF0066"/>
                </a:solidFill>
                <a:latin typeface="Segoe Print" panose="02000600000000000000" pitchFamily="2" charset="0"/>
              </a:rPr>
              <a:t>2 	a – past states</a:t>
            </a:r>
          </a:p>
          <a:p>
            <a:pPr marL="360363" indent="-360363">
              <a:spcBef>
                <a:spcPts val="600"/>
              </a:spcBef>
            </a:pPr>
            <a:r>
              <a:rPr lang="en-US" altLang="zh-TW" b="1" dirty="0">
                <a:solidFill>
                  <a:srgbClr val="FF0066"/>
                </a:solidFill>
                <a:latin typeface="Segoe Print" panose="02000600000000000000" pitchFamily="2" charset="0"/>
              </a:rPr>
              <a:t>3 	a – past states</a:t>
            </a:r>
          </a:p>
          <a:p>
            <a:pPr marL="360363" indent="-360363">
              <a:spcBef>
                <a:spcPts val="600"/>
              </a:spcBef>
            </a:pPr>
            <a:r>
              <a:rPr lang="en-US" altLang="zh-TW" b="1" dirty="0">
                <a:solidFill>
                  <a:srgbClr val="FF0066"/>
                </a:solidFill>
                <a:latin typeface="Segoe Print" panose="02000600000000000000" pitchFamily="2" charset="0"/>
              </a:rPr>
              <a:t>4 	a – past states</a:t>
            </a:r>
          </a:p>
          <a:p>
            <a:pPr>
              <a:spcBef>
                <a:spcPts val="600"/>
              </a:spcBef>
            </a:pPr>
            <a:r>
              <a:rPr lang="en-US" altLang="zh-TW" b="1" i="1" dirty="0">
                <a:solidFill>
                  <a:srgbClr val="FF0066"/>
                </a:solidFill>
                <a:latin typeface="Segoe Print" panose="02000600000000000000" pitchFamily="2" charset="0"/>
              </a:rPr>
              <a:t>Would</a:t>
            </a:r>
            <a:r>
              <a:rPr lang="en-US" altLang="zh-TW" b="1" dirty="0">
                <a:solidFill>
                  <a:srgbClr val="FF0066"/>
                </a:solidFill>
                <a:latin typeface="Segoe Print" panose="02000600000000000000" pitchFamily="2" charset="0"/>
              </a:rPr>
              <a:t> b – past habit (repeated action)</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xmlns="" id="{EE9999ED-08F6-4D69-8466-1B80C6CC604C}"/>
              </a:ext>
            </a:extLst>
          </p:cNvPr>
          <p:cNvSpPr/>
          <p:nvPr/>
        </p:nvSpPr>
        <p:spPr>
          <a:xfrm>
            <a:off x="274086" y="272790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Match the sentences with </a:t>
            </a:r>
            <a:r>
              <a:rPr lang="en-US" altLang="zh-TW" sz="2000" i="1" dirty="0">
                <a:latin typeface="Calibri" panose="020F0502020204030204" pitchFamily="34" charset="0"/>
                <a:cs typeface="Calibri" panose="020F0502020204030204" pitchFamily="34" charset="0"/>
              </a:rPr>
              <a:t>used to </a:t>
            </a:r>
            <a:r>
              <a:rPr lang="en-US" altLang="zh-TW" sz="2000" dirty="0">
                <a:latin typeface="Calibri" panose="020F0502020204030204" pitchFamily="34" charset="0"/>
                <a:cs typeface="Calibri" panose="020F0502020204030204" pitchFamily="34" charset="0"/>
              </a:rPr>
              <a:t>(1–4) with the uses (a or b). Then match the sentence with </a:t>
            </a:r>
            <a:r>
              <a:rPr lang="en-US" altLang="zh-TW" sz="2000" i="1" dirty="0">
                <a:latin typeface="Calibri" panose="020F0502020204030204" pitchFamily="34" charset="0"/>
                <a:cs typeface="Calibri" panose="020F0502020204030204" pitchFamily="34" charset="0"/>
              </a:rPr>
              <a:t>would</a:t>
            </a:r>
            <a:r>
              <a:rPr lang="en-US" altLang="zh-TW" sz="2000" dirty="0">
                <a:latin typeface="Calibri" panose="020F0502020204030204" pitchFamily="34" charset="0"/>
                <a:cs typeface="Calibri" panose="020F0502020204030204" pitchFamily="34" charset="0"/>
              </a:rPr>
              <a:t> with its use.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43168508-25B8-4361-B021-7F473928401B}"/>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83</a:t>
            </a:r>
            <a:endParaRPr lang="zh-TW" altLang="en-US" sz="1200" b="1" dirty="0">
              <a:solidFill>
                <a:schemeClr val="tx1">
                  <a:lumMod val="50000"/>
                  <a:lumOff val="50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xmlns="" id="{ADDF4148-9731-4ADF-956C-895FEBB48DB0}"/>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Rewrite the sentences using </a:t>
            </a:r>
            <a:r>
              <a:rPr lang="en-US" altLang="zh-TW" sz="2000" i="1" dirty="0">
                <a:latin typeface="Calibri" panose="020F0502020204030204" pitchFamily="34" charset="0"/>
                <a:cs typeface="Calibri" panose="020F0502020204030204" pitchFamily="34" charset="0"/>
              </a:rPr>
              <a:t>used to </a:t>
            </a:r>
            <a:r>
              <a:rPr lang="en-US" altLang="zh-TW" sz="2000" dirty="0">
                <a:latin typeface="Calibri" panose="020F0502020204030204" pitchFamily="34" charset="0"/>
                <a:cs typeface="Calibri" panose="020F0502020204030204" pitchFamily="34" charset="0"/>
              </a:rPr>
              <a:t>+ infinitive where possible.</a:t>
            </a:r>
            <a:endParaRPr lang="zh-TW" altLang="en-US" sz="2000" dirty="0">
              <a:latin typeface="Calibri" panose="020F0502020204030204" pitchFamily="34" charset="0"/>
              <a:cs typeface="Calibri" panose="020F0502020204030204" pitchFamily="34" charset="0"/>
            </a:endParaRPr>
          </a:p>
        </p:txBody>
      </p:sp>
      <p:sp>
        <p:nvSpPr>
          <p:cNvPr id="23" name="矩形 22">
            <a:extLst>
              <a:ext uri="{FF2B5EF4-FFF2-40B4-BE49-F238E27FC236}">
                <a16:creationId xmlns:a16="http://schemas.microsoft.com/office/drawing/2014/main" xmlns="" id="{45E9C855-D105-42C2-81B8-4884D171531B}"/>
              </a:ext>
            </a:extLst>
          </p:cNvPr>
          <p:cNvSpPr/>
          <p:nvPr/>
        </p:nvSpPr>
        <p:spPr>
          <a:xfrm>
            <a:off x="687566" y="3258456"/>
            <a:ext cx="7777196" cy="2139047"/>
          </a:xfrm>
          <a:prstGeom prst="rect">
            <a:avLst/>
          </a:prstGeom>
        </p:spPr>
        <p:txBody>
          <a:bodyPr wrap="square">
            <a:spAutoFit/>
          </a:bodyPr>
          <a:lstStyle/>
          <a:p>
            <a:pPr marL="360363" indent="-360363">
              <a:spcBef>
                <a:spcPts val="600"/>
              </a:spcBef>
            </a:pPr>
            <a:r>
              <a:rPr lang="en-US" altLang="zh-TW" dirty="0">
                <a:solidFill>
                  <a:srgbClr val="FF0066"/>
                </a:solidFill>
                <a:latin typeface="Segoe Print" panose="02000600000000000000" pitchFamily="2" charset="0"/>
              </a:rPr>
              <a:t>1 	New York </a:t>
            </a:r>
            <a:r>
              <a:rPr lang="en-US" altLang="zh-TW" b="1" dirty="0">
                <a:solidFill>
                  <a:srgbClr val="FF0066"/>
                </a:solidFill>
                <a:latin typeface="Segoe Print" panose="02000600000000000000" pitchFamily="2" charset="0"/>
              </a:rPr>
              <a:t>used to </a:t>
            </a:r>
            <a:r>
              <a:rPr lang="en-US" altLang="zh-TW" dirty="0">
                <a:solidFill>
                  <a:srgbClr val="FF0066"/>
                </a:solidFill>
                <a:latin typeface="Segoe Print" panose="02000600000000000000" pitchFamily="2" charset="0"/>
              </a:rPr>
              <a:t>be a lot greener than it is now.</a:t>
            </a:r>
          </a:p>
          <a:p>
            <a:pPr marL="360363" indent="-360363">
              <a:spcBef>
                <a:spcPts val="600"/>
              </a:spcBef>
            </a:pPr>
            <a:r>
              <a:rPr lang="en-US" altLang="zh-TW" dirty="0">
                <a:solidFill>
                  <a:srgbClr val="FF0066"/>
                </a:solidFill>
                <a:latin typeface="Segoe Print" panose="02000600000000000000" pitchFamily="2" charset="0"/>
              </a:rPr>
              <a:t>2 	The early residents </a:t>
            </a:r>
            <a:r>
              <a:rPr lang="en-US" altLang="zh-TW" b="1" dirty="0">
                <a:solidFill>
                  <a:srgbClr val="FF0066"/>
                </a:solidFill>
                <a:latin typeface="Segoe Print" panose="02000600000000000000" pitchFamily="2" charset="0"/>
              </a:rPr>
              <a:t>didn’t use to live </a:t>
            </a:r>
            <a:r>
              <a:rPr lang="en-US" altLang="zh-TW" dirty="0">
                <a:solidFill>
                  <a:srgbClr val="FF0066"/>
                </a:solidFill>
                <a:latin typeface="Segoe Print" panose="02000600000000000000" pitchFamily="2" charset="0"/>
              </a:rPr>
              <a:t>in a large city.</a:t>
            </a:r>
          </a:p>
          <a:p>
            <a:pPr marL="360363" indent="-360363">
              <a:spcBef>
                <a:spcPts val="600"/>
              </a:spcBef>
            </a:pPr>
            <a:r>
              <a:rPr lang="en-US" altLang="zh-TW" dirty="0">
                <a:solidFill>
                  <a:srgbClr val="FF0066"/>
                </a:solidFill>
                <a:latin typeface="Segoe Print" panose="02000600000000000000" pitchFamily="2" charset="0"/>
              </a:rPr>
              <a:t>3 	People </a:t>
            </a:r>
            <a:r>
              <a:rPr lang="en-US" altLang="zh-TW" b="1" dirty="0">
                <a:solidFill>
                  <a:srgbClr val="FF0066"/>
                </a:solidFill>
                <a:latin typeface="Segoe Print" panose="02000600000000000000" pitchFamily="2" charset="0"/>
              </a:rPr>
              <a:t>used to farm </a:t>
            </a:r>
            <a:r>
              <a:rPr lang="en-US" altLang="zh-TW" dirty="0">
                <a:solidFill>
                  <a:srgbClr val="FF0066"/>
                </a:solidFill>
                <a:latin typeface="Segoe Print" panose="02000600000000000000" pitchFamily="2" charset="0"/>
              </a:rPr>
              <a:t>the land.</a:t>
            </a:r>
          </a:p>
          <a:p>
            <a:pPr marL="360363" indent="-360363">
              <a:spcBef>
                <a:spcPts val="600"/>
              </a:spcBef>
            </a:pPr>
            <a:r>
              <a:rPr lang="en-US" altLang="zh-TW" dirty="0">
                <a:solidFill>
                  <a:srgbClr val="FF0066"/>
                </a:solidFill>
                <a:latin typeface="Segoe Print" panose="02000600000000000000" pitchFamily="2" charset="0"/>
              </a:rPr>
              <a:t>4 	Farmers </a:t>
            </a:r>
            <a:r>
              <a:rPr lang="en-US" altLang="zh-TW" b="1" dirty="0">
                <a:solidFill>
                  <a:srgbClr val="FF0066"/>
                </a:solidFill>
                <a:latin typeface="Segoe Print" panose="02000600000000000000" pitchFamily="2" charset="0"/>
              </a:rPr>
              <a:t>used to hunt </a:t>
            </a:r>
            <a:r>
              <a:rPr lang="en-US" altLang="zh-TW" dirty="0">
                <a:solidFill>
                  <a:srgbClr val="FF0066"/>
                </a:solidFill>
                <a:latin typeface="Segoe Print" panose="02000600000000000000" pitchFamily="2" charset="0"/>
              </a:rPr>
              <a:t>wild animals for food.</a:t>
            </a:r>
          </a:p>
          <a:p>
            <a:pPr marL="360363" indent="-360363">
              <a:spcBef>
                <a:spcPts val="600"/>
              </a:spcBef>
            </a:pPr>
            <a:r>
              <a:rPr lang="en-US" altLang="zh-TW" dirty="0">
                <a:solidFill>
                  <a:srgbClr val="FF0066"/>
                </a:solidFill>
                <a:latin typeface="Segoe Print" panose="02000600000000000000" pitchFamily="2" charset="0"/>
              </a:rPr>
              <a:t>5 	(</a:t>
            </a:r>
            <a:r>
              <a:rPr lang="en-US" altLang="zh-TW" i="1" dirty="0">
                <a:solidFill>
                  <a:srgbClr val="FF0066"/>
                </a:solidFill>
                <a:latin typeface="Segoe Print" panose="02000600000000000000" pitchFamily="2" charset="0"/>
              </a:rPr>
              <a:t>used to</a:t>
            </a:r>
            <a:r>
              <a:rPr lang="en-US" altLang="zh-TW" dirty="0">
                <a:solidFill>
                  <a:srgbClr val="FF0066"/>
                </a:solidFill>
                <a:latin typeface="Segoe Print" panose="02000600000000000000" pitchFamily="2" charset="0"/>
              </a:rPr>
              <a:t> is not possible – it’s a single action in the past)</a:t>
            </a:r>
          </a:p>
          <a:p>
            <a:pPr marL="360363" indent="-360363">
              <a:spcBef>
                <a:spcPts val="600"/>
              </a:spcBef>
            </a:pPr>
            <a:r>
              <a:rPr lang="en-US" altLang="zh-TW" dirty="0">
                <a:solidFill>
                  <a:srgbClr val="FF0066"/>
                </a:solidFill>
                <a:latin typeface="Segoe Print" panose="02000600000000000000" pitchFamily="2" charset="0"/>
              </a:rPr>
              <a:t>6 	What </a:t>
            </a:r>
            <a:r>
              <a:rPr lang="en-US" altLang="zh-TW" b="1" dirty="0">
                <a:solidFill>
                  <a:srgbClr val="FF0066"/>
                </a:solidFill>
                <a:latin typeface="Segoe Print" panose="02000600000000000000" pitchFamily="2" charset="0"/>
              </a:rPr>
              <a:t>used to be </a:t>
            </a:r>
            <a:r>
              <a:rPr lang="en-US" altLang="zh-TW" dirty="0">
                <a:solidFill>
                  <a:srgbClr val="FF0066"/>
                </a:solidFill>
                <a:latin typeface="Segoe Print" panose="02000600000000000000" pitchFamily="2" charset="0"/>
              </a:rPr>
              <a:t>in the area where Fifth Avenue is now?</a:t>
            </a:r>
          </a:p>
        </p:txBody>
      </p:sp>
      <p:sp>
        <p:nvSpPr>
          <p:cNvPr id="29" name="矩形 28">
            <a:extLst>
              <a:ext uri="{FF2B5EF4-FFF2-40B4-BE49-F238E27FC236}">
                <a16:creationId xmlns:a16="http://schemas.microsoft.com/office/drawing/2014/main" xmlns="" id="{902F835B-7BB6-4CC8-91C7-B30517CF8283}"/>
              </a:ext>
            </a:extLst>
          </p:cNvPr>
          <p:cNvSpPr/>
          <p:nvPr/>
        </p:nvSpPr>
        <p:spPr>
          <a:xfrm>
            <a:off x="687566" y="822142"/>
            <a:ext cx="8106475"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New York was a lot greener than it is now.</a:t>
            </a:r>
          </a:p>
          <a:p>
            <a:pPr marL="363538" indent="-363538">
              <a:spcBef>
                <a:spcPts val="600"/>
              </a:spcBef>
            </a:pPr>
            <a:r>
              <a:rPr lang="en-US" altLang="zh-TW" sz="2000" dirty="0">
                <a:latin typeface="Calibri" panose="020F0502020204030204" pitchFamily="34" charset="0"/>
              </a:rPr>
              <a:t>2 	The early residents didn’t live in a large city.</a:t>
            </a:r>
          </a:p>
          <a:p>
            <a:pPr marL="363538" indent="-363538">
              <a:spcBef>
                <a:spcPts val="600"/>
              </a:spcBef>
            </a:pPr>
            <a:r>
              <a:rPr lang="en-US" altLang="zh-TW" sz="2000" dirty="0">
                <a:latin typeface="Calibri" panose="020F0502020204030204" pitchFamily="34" charset="0"/>
              </a:rPr>
              <a:t>3 	People farmed the land.</a:t>
            </a:r>
          </a:p>
          <a:p>
            <a:pPr marL="363538" indent="-363538">
              <a:spcBef>
                <a:spcPts val="600"/>
              </a:spcBef>
            </a:pPr>
            <a:r>
              <a:rPr lang="en-US" altLang="zh-TW" sz="2000" dirty="0">
                <a:latin typeface="Calibri" panose="020F0502020204030204" pitchFamily="34" charset="0"/>
              </a:rPr>
              <a:t>4 	Farmers hunted wild animals for food.</a:t>
            </a:r>
          </a:p>
          <a:p>
            <a:pPr marL="363538" indent="-363538">
              <a:spcBef>
                <a:spcPts val="600"/>
              </a:spcBef>
            </a:pPr>
            <a:r>
              <a:rPr lang="en-US" altLang="zh-TW" sz="2000" dirty="0">
                <a:latin typeface="Calibri" panose="020F0502020204030204" pitchFamily="34" charset="0"/>
              </a:rPr>
              <a:t>5 	Soldiers fought an important battle on the island.</a:t>
            </a:r>
          </a:p>
          <a:p>
            <a:pPr marL="363538" indent="-363538">
              <a:spcBef>
                <a:spcPts val="600"/>
              </a:spcBef>
            </a:pPr>
            <a:r>
              <a:rPr lang="en-US" altLang="zh-TW" sz="2000" dirty="0">
                <a:latin typeface="Calibri" panose="020F0502020204030204" pitchFamily="34" charset="0"/>
              </a:rPr>
              <a:t>6 	What was in the area where Fifth Avenue is now?</a:t>
            </a:r>
          </a:p>
        </p:txBody>
      </p:sp>
    </p:spTree>
    <p:extLst>
      <p:ext uri="{BB962C8B-B14F-4D97-AF65-F5344CB8AC3E}">
        <p14:creationId xmlns:p14="http://schemas.microsoft.com/office/powerpoint/2010/main" xmlns="" val="227876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83</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dirty="0">
                <a:latin typeface="Calibri" panose="020F0502020204030204" pitchFamily="34" charset="0"/>
                <a:cs typeface="Calibri" panose="020F0502020204030204" pitchFamily="34" charset="0"/>
              </a:rPr>
              <a:t>Complete the text with the past simple, </a:t>
            </a:r>
            <a:r>
              <a:rPr lang="en-US" altLang="zh-TW" sz="2000" i="1" dirty="0">
                <a:latin typeface="Calibri" panose="020F0502020204030204" pitchFamily="34" charset="0"/>
                <a:cs typeface="Calibri" panose="020F0502020204030204" pitchFamily="34" charset="0"/>
              </a:rPr>
              <a:t>used to </a:t>
            </a:r>
            <a:r>
              <a:rPr lang="en-US" altLang="zh-TW" sz="2000" dirty="0">
                <a:latin typeface="Calibri" panose="020F0502020204030204" pitchFamily="34" charset="0"/>
                <a:cs typeface="Calibri" panose="020F0502020204030204" pitchFamily="34" charset="0"/>
              </a:rPr>
              <a:t>or </a:t>
            </a:r>
            <a:r>
              <a:rPr lang="en-US" altLang="zh-TW" sz="2000" i="1" dirty="0">
                <a:latin typeface="Calibri" panose="020F0502020204030204" pitchFamily="34" charset="0"/>
                <a:cs typeface="Calibri" panose="020F0502020204030204" pitchFamily="34" charset="0"/>
              </a:rPr>
              <a:t>would</a:t>
            </a:r>
            <a:r>
              <a:rPr lang="en-US" altLang="zh-TW" sz="2000" dirty="0">
                <a:latin typeface="Calibri" panose="020F0502020204030204" pitchFamily="34" charset="0"/>
                <a:cs typeface="Calibri" panose="020F0502020204030204" pitchFamily="34" charset="0"/>
              </a:rPr>
              <a:t> form of the verbs. In some cases, you can use more than one form.</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902F835B-7BB6-4CC8-91C7-B30517CF8283}"/>
              </a:ext>
            </a:extLst>
          </p:cNvPr>
          <p:cNvSpPr/>
          <p:nvPr/>
        </p:nvSpPr>
        <p:spPr>
          <a:xfrm>
            <a:off x="687566" y="1133427"/>
            <a:ext cx="8106475" cy="4632037"/>
          </a:xfrm>
          <a:prstGeom prst="rect">
            <a:avLst/>
          </a:prstGeom>
        </p:spPr>
        <p:txBody>
          <a:bodyPr wrap="square">
            <a:spAutoFit/>
          </a:bodyPr>
          <a:lstStyle/>
          <a:p>
            <a:pPr>
              <a:spcBef>
                <a:spcPts val="600"/>
              </a:spcBef>
            </a:pPr>
            <a:r>
              <a:rPr lang="en-US" altLang="zh-TW" sz="2000" dirty="0">
                <a:latin typeface="Calibri" panose="020F0502020204030204" pitchFamily="34" charset="0"/>
              </a:rPr>
              <a:t>I remember when I first 1 ______________ (move) to New York from California with my parents. Every day for the first month, I                                 2 ___________________________ (stand) in the street and stare up at the skyscrapers. They 3 _______________ (be) taller than anything I’d ever seen. The streets 4 ______________ (be) much busier than in California and I </a:t>
            </a:r>
          </a:p>
          <a:p>
            <a:pPr>
              <a:spcBef>
                <a:spcPts val="600"/>
              </a:spcBef>
            </a:pPr>
            <a:r>
              <a:rPr lang="en-US" altLang="zh-TW" sz="2000" dirty="0">
                <a:latin typeface="Calibri" panose="020F0502020204030204" pitchFamily="34" charset="0"/>
              </a:rPr>
              <a:t>5 ____________________________ (run) from one side to the other holding my mother’s hand. For the first few months, we                                                       6 _______________________________________ (not / go) further than four blocks from home. My parents 7 _______________________________ (not / own) a car, so on Sunday mornings we                                                           8 ________________________________ (take) the subway to Central Park. We 9 _______________________________ (have) breakfast at a lovely deli and then we 10 ________________________________ (go) skating. The city 11 ________________________ (be) a lot more dangerous and scary then.</a:t>
            </a:r>
            <a:endParaRPr lang="zh-TW" altLang="en-US" sz="2000" dirty="0">
              <a:latin typeface="Calibri" panose="020F0502020204030204" pitchFamily="34" charset="0"/>
            </a:endParaRPr>
          </a:p>
        </p:txBody>
      </p:sp>
      <p:sp>
        <p:nvSpPr>
          <p:cNvPr id="21" name="矩形 20">
            <a:extLst>
              <a:ext uri="{FF2B5EF4-FFF2-40B4-BE49-F238E27FC236}">
                <a16:creationId xmlns:a16="http://schemas.microsoft.com/office/drawing/2014/main" xmlns="" id="{40637E60-9EBC-476F-AD69-FCB1ED10D85B}"/>
              </a:ext>
            </a:extLst>
          </p:cNvPr>
          <p:cNvSpPr/>
          <p:nvPr/>
        </p:nvSpPr>
        <p:spPr>
          <a:xfrm>
            <a:off x="1200116" y="5732893"/>
            <a:ext cx="432916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detailed answers</a:t>
            </a:r>
          </a:p>
        </p:txBody>
      </p:sp>
      <p:sp>
        <p:nvSpPr>
          <p:cNvPr id="22" name="矩形 21">
            <a:extLst>
              <a:ext uri="{FF2B5EF4-FFF2-40B4-BE49-F238E27FC236}">
                <a16:creationId xmlns:a16="http://schemas.microsoft.com/office/drawing/2014/main" xmlns="" id="{4F8AF148-F4EF-4360-9BE3-E3A359116E94}"/>
              </a:ext>
            </a:extLst>
          </p:cNvPr>
          <p:cNvSpPr/>
          <p:nvPr/>
        </p:nvSpPr>
        <p:spPr>
          <a:xfrm>
            <a:off x="3858182" y="1186933"/>
            <a:ext cx="121591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moved</a:t>
            </a:r>
          </a:p>
        </p:txBody>
      </p:sp>
      <p:sp>
        <p:nvSpPr>
          <p:cNvPr id="23" name="矩形 22">
            <a:extLst>
              <a:ext uri="{FF2B5EF4-FFF2-40B4-BE49-F238E27FC236}">
                <a16:creationId xmlns:a16="http://schemas.microsoft.com/office/drawing/2014/main" xmlns="" id="{4F8AF148-F4EF-4360-9BE3-E3A359116E94}"/>
              </a:ext>
            </a:extLst>
          </p:cNvPr>
          <p:cNvSpPr/>
          <p:nvPr/>
        </p:nvSpPr>
        <p:spPr>
          <a:xfrm>
            <a:off x="934949" y="1792275"/>
            <a:ext cx="35651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used to stand / would stand</a:t>
            </a:r>
          </a:p>
        </p:txBody>
      </p:sp>
      <p:sp>
        <p:nvSpPr>
          <p:cNvPr id="24" name="矩形 23">
            <a:extLst>
              <a:ext uri="{FF2B5EF4-FFF2-40B4-BE49-F238E27FC236}">
                <a16:creationId xmlns:a16="http://schemas.microsoft.com/office/drawing/2014/main" xmlns="" id="{4F8AF148-F4EF-4360-9BE3-E3A359116E94}"/>
              </a:ext>
            </a:extLst>
          </p:cNvPr>
          <p:cNvSpPr/>
          <p:nvPr/>
        </p:nvSpPr>
        <p:spPr>
          <a:xfrm>
            <a:off x="3380023" y="2110776"/>
            <a:ext cx="87347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were</a:t>
            </a:r>
          </a:p>
        </p:txBody>
      </p:sp>
      <p:sp>
        <p:nvSpPr>
          <p:cNvPr id="25" name="矩形 24">
            <a:extLst>
              <a:ext uri="{FF2B5EF4-FFF2-40B4-BE49-F238E27FC236}">
                <a16:creationId xmlns:a16="http://schemas.microsoft.com/office/drawing/2014/main" xmlns="" id="{4F8AF148-F4EF-4360-9BE3-E3A359116E94}"/>
              </a:ext>
            </a:extLst>
          </p:cNvPr>
          <p:cNvSpPr/>
          <p:nvPr/>
        </p:nvSpPr>
        <p:spPr>
          <a:xfrm>
            <a:off x="2701928" y="2429277"/>
            <a:ext cx="1037865"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were</a:t>
            </a:r>
          </a:p>
        </p:txBody>
      </p:sp>
      <p:sp>
        <p:nvSpPr>
          <p:cNvPr id="26" name="矩形 25">
            <a:extLst>
              <a:ext uri="{FF2B5EF4-FFF2-40B4-BE49-F238E27FC236}">
                <a16:creationId xmlns:a16="http://schemas.microsoft.com/office/drawing/2014/main" xmlns="" id="{4F8AF148-F4EF-4360-9BE3-E3A359116E94}"/>
              </a:ext>
            </a:extLst>
          </p:cNvPr>
          <p:cNvSpPr/>
          <p:nvPr/>
        </p:nvSpPr>
        <p:spPr>
          <a:xfrm>
            <a:off x="974157" y="2784297"/>
            <a:ext cx="319715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used to run / would run</a:t>
            </a:r>
          </a:p>
        </p:txBody>
      </p:sp>
      <p:sp>
        <p:nvSpPr>
          <p:cNvPr id="27" name="矩形 26">
            <a:extLst>
              <a:ext uri="{FF2B5EF4-FFF2-40B4-BE49-F238E27FC236}">
                <a16:creationId xmlns:a16="http://schemas.microsoft.com/office/drawing/2014/main" xmlns="" id="{4F8AF148-F4EF-4360-9BE3-E3A359116E94}"/>
              </a:ext>
            </a:extLst>
          </p:cNvPr>
          <p:cNvSpPr/>
          <p:nvPr/>
        </p:nvSpPr>
        <p:spPr>
          <a:xfrm>
            <a:off x="934772" y="3415592"/>
            <a:ext cx="500369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didn’t use to go / wouldn’t go / didn’t go</a:t>
            </a:r>
          </a:p>
        </p:txBody>
      </p:sp>
      <p:sp>
        <p:nvSpPr>
          <p:cNvPr id="28" name="矩形 27">
            <a:extLst>
              <a:ext uri="{FF2B5EF4-FFF2-40B4-BE49-F238E27FC236}">
                <a16:creationId xmlns:a16="http://schemas.microsoft.com/office/drawing/2014/main" xmlns="" id="{4F8AF148-F4EF-4360-9BE3-E3A359116E94}"/>
              </a:ext>
            </a:extLst>
          </p:cNvPr>
          <p:cNvSpPr/>
          <p:nvPr/>
        </p:nvSpPr>
        <p:spPr>
          <a:xfrm>
            <a:off x="4612921" y="3703269"/>
            <a:ext cx="389408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didn’t use to own / didn’t own</a:t>
            </a:r>
          </a:p>
        </p:txBody>
      </p:sp>
      <p:sp>
        <p:nvSpPr>
          <p:cNvPr id="29" name="矩形 28">
            <a:extLst>
              <a:ext uri="{FF2B5EF4-FFF2-40B4-BE49-F238E27FC236}">
                <a16:creationId xmlns:a16="http://schemas.microsoft.com/office/drawing/2014/main" xmlns="" id="{4F8AF148-F4EF-4360-9BE3-E3A359116E94}"/>
              </a:ext>
            </a:extLst>
          </p:cNvPr>
          <p:cNvSpPr/>
          <p:nvPr/>
        </p:nvSpPr>
        <p:spPr>
          <a:xfrm>
            <a:off x="943333" y="4287185"/>
            <a:ext cx="416292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used to take / would take / took</a:t>
            </a:r>
          </a:p>
        </p:txBody>
      </p:sp>
      <p:sp>
        <p:nvSpPr>
          <p:cNvPr id="30" name="矩形 29">
            <a:extLst>
              <a:ext uri="{FF2B5EF4-FFF2-40B4-BE49-F238E27FC236}">
                <a16:creationId xmlns:a16="http://schemas.microsoft.com/office/drawing/2014/main" xmlns="" id="{4F8AF148-F4EF-4360-9BE3-E3A359116E94}"/>
              </a:ext>
            </a:extLst>
          </p:cNvPr>
          <p:cNvSpPr/>
          <p:nvPr/>
        </p:nvSpPr>
        <p:spPr>
          <a:xfrm>
            <a:off x="1345739" y="4592548"/>
            <a:ext cx="403791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used to have / would have / had</a:t>
            </a:r>
          </a:p>
        </p:txBody>
      </p:sp>
      <p:sp>
        <p:nvSpPr>
          <p:cNvPr id="31" name="矩形 30">
            <a:extLst>
              <a:ext uri="{FF2B5EF4-FFF2-40B4-BE49-F238E27FC236}">
                <a16:creationId xmlns:a16="http://schemas.microsoft.com/office/drawing/2014/main" xmlns="" id="{4F8AF148-F4EF-4360-9BE3-E3A359116E94}"/>
              </a:ext>
            </a:extLst>
          </p:cNvPr>
          <p:cNvSpPr/>
          <p:nvPr/>
        </p:nvSpPr>
        <p:spPr>
          <a:xfrm>
            <a:off x="2701928" y="4925894"/>
            <a:ext cx="373996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used to go / would go / went</a:t>
            </a:r>
          </a:p>
        </p:txBody>
      </p:sp>
      <p:sp>
        <p:nvSpPr>
          <p:cNvPr id="32" name="矩形 31">
            <a:extLst>
              <a:ext uri="{FF2B5EF4-FFF2-40B4-BE49-F238E27FC236}">
                <a16:creationId xmlns:a16="http://schemas.microsoft.com/office/drawing/2014/main" xmlns="" id="{4F8AF148-F4EF-4360-9BE3-E3A359116E94}"/>
              </a:ext>
            </a:extLst>
          </p:cNvPr>
          <p:cNvSpPr/>
          <p:nvPr/>
        </p:nvSpPr>
        <p:spPr>
          <a:xfrm>
            <a:off x="1510126" y="5223844"/>
            <a:ext cx="2496796"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used to be / was</a:t>
            </a:r>
          </a:p>
        </p:txBody>
      </p:sp>
    </p:spTree>
    <p:extLst>
      <p:ext uri="{BB962C8B-B14F-4D97-AF65-F5344CB8AC3E}">
        <p14:creationId xmlns:p14="http://schemas.microsoft.com/office/powerpoint/2010/main" xmlns="" val="14755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wipe(left)">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wipe(left)">
                                      <p:cBhvr>
                                        <p:cTn id="17" dur="500"/>
                                        <p:tgtEl>
                                          <p:spTgt spid="2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wipe(left)">
                                      <p:cBhvr>
                                        <p:cTn id="22" dur="500"/>
                                        <p:tgtEl>
                                          <p:spTgt spid="2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wipe(left)">
                                      <p:cBhvr>
                                        <p:cTn id="27" dur="500"/>
                                        <p:tgtEl>
                                          <p:spTgt spid="2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wipe(left)">
                                      <p:cBhvr>
                                        <p:cTn id="32" dur="500"/>
                                        <p:tgtEl>
                                          <p:spTgt spid="2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wipe(left)">
                                      <p:cBhvr>
                                        <p:cTn id="37" dur="500"/>
                                        <p:tgtEl>
                                          <p:spTgt spid="2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Effect transition="in" filter="wipe(left)">
                                      <p:cBhvr>
                                        <p:cTn id="42" dur="500"/>
                                        <p:tgtEl>
                                          <p:spTgt spid="2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wipe(left)">
                                      <p:cBhvr>
                                        <p:cTn id="47" dur="500"/>
                                        <p:tgtEl>
                                          <p:spTgt spid="3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Effect transition="in" filter="wipe(left)">
                                      <p:cBhvr>
                                        <p:cTn id="52" dur="500"/>
                                        <p:tgtEl>
                                          <p:spTgt spid="3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
                                            <p:txEl>
                                              <p:pRg st="0" end="0"/>
                                            </p:txEl>
                                          </p:spTgt>
                                        </p:tgtEl>
                                        <p:attrNameLst>
                                          <p:attrName>style.visibility</p:attrName>
                                        </p:attrNameLst>
                                      </p:cBhvr>
                                      <p:to>
                                        <p:strVal val="visible"/>
                                      </p:to>
                                    </p:set>
                                    <p:animEffect transition="in" filter="wipe(left)">
                                      <p:cBhvr>
                                        <p:cTn id="57" dur="500"/>
                                        <p:tgtEl>
                                          <p:spTgt spid="32">
                                            <p:txEl>
                                              <p:pRg st="0" end="0"/>
                                            </p:txEl>
                                          </p:spTgt>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left)">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build="p"/>
      <p:bldP spid="23" grpId="0" build="p"/>
      <p:bldP spid="24" grpId="0" build="p"/>
      <p:bldP spid="25" grpId="0" build="p"/>
      <p:bldP spid="26" grpId="0" build="p"/>
      <p:bldP spid="27" grpId="0" build="p"/>
      <p:bldP spid="28" grpId="0" build="p"/>
      <p:bldP spid="29" grpId="0" build="p"/>
      <p:bldP spid="30" grpId="0" build="p"/>
      <p:bldP spid="31" grpId="0" build="p"/>
      <p:bldP spid="3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xmlns="" id="{40637E60-9EBC-476F-AD69-FCB1ED10D85B}"/>
              </a:ext>
            </a:extLst>
          </p:cNvPr>
          <p:cNvSpPr/>
          <p:nvPr/>
        </p:nvSpPr>
        <p:spPr>
          <a:xfrm>
            <a:off x="466839" y="897538"/>
            <a:ext cx="8285275" cy="5062924"/>
          </a:xfrm>
          <a:prstGeom prst="rect">
            <a:avLst/>
          </a:prstGeom>
        </p:spPr>
        <p:txBody>
          <a:bodyPr wrap="square">
            <a:spAutoFit/>
          </a:bodyPr>
          <a:lstStyle/>
          <a:p>
            <a:pPr marL="446088" indent="-446088">
              <a:spcBef>
                <a:spcPts val="300"/>
              </a:spcBef>
            </a:pPr>
            <a:r>
              <a:rPr lang="en-US" altLang="zh-TW" b="1" dirty="0">
                <a:solidFill>
                  <a:srgbClr val="FF0066"/>
                </a:solidFill>
                <a:latin typeface="Segoe Print" panose="02000600000000000000" pitchFamily="2" charset="0"/>
              </a:rPr>
              <a:t>1 	moved (past simple for a single finished action)</a:t>
            </a:r>
          </a:p>
          <a:p>
            <a:pPr marL="446088" indent="-446088">
              <a:spcBef>
                <a:spcPts val="300"/>
              </a:spcBef>
            </a:pPr>
            <a:r>
              <a:rPr lang="en-US" altLang="zh-TW" b="1" dirty="0">
                <a:solidFill>
                  <a:srgbClr val="FF0066"/>
                </a:solidFill>
                <a:latin typeface="Segoe Print" panose="02000600000000000000" pitchFamily="2" charset="0"/>
              </a:rPr>
              <a:t>2 	used to stand / would stand (past habit which is no longer true)</a:t>
            </a:r>
          </a:p>
          <a:p>
            <a:pPr marL="446088" indent="-446088">
              <a:spcBef>
                <a:spcPts val="300"/>
              </a:spcBef>
            </a:pPr>
            <a:r>
              <a:rPr lang="en-US" altLang="zh-TW" b="1" dirty="0">
                <a:solidFill>
                  <a:srgbClr val="FF0066"/>
                </a:solidFill>
                <a:latin typeface="Segoe Print" panose="02000600000000000000" pitchFamily="2" charset="0"/>
              </a:rPr>
              <a:t>3 	were (past simple for past permanent state)</a:t>
            </a:r>
          </a:p>
          <a:p>
            <a:pPr marL="446088" indent="-446088">
              <a:spcBef>
                <a:spcPts val="300"/>
              </a:spcBef>
            </a:pPr>
            <a:r>
              <a:rPr lang="en-US" altLang="zh-TW" b="1" dirty="0">
                <a:solidFill>
                  <a:srgbClr val="FF0066"/>
                </a:solidFill>
                <a:latin typeface="Segoe Print" panose="02000600000000000000" pitchFamily="2" charset="0"/>
              </a:rPr>
              <a:t>4 	were (past simple for past permanent state)</a:t>
            </a:r>
          </a:p>
          <a:p>
            <a:pPr marL="446088" indent="-446088">
              <a:spcBef>
                <a:spcPts val="300"/>
              </a:spcBef>
            </a:pPr>
            <a:r>
              <a:rPr lang="en-US" altLang="zh-TW" b="1" dirty="0">
                <a:solidFill>
                  <a:srgbClr val="FF0066"/>
                </a:solidFill>
                <a:latin typeface="Segoe Print" panose="02000600000000000000" pitchFamily="2" charset="0"/>
              </a:rPr>
              <a:t>5 	used to run / would run (past habit which is no longer true)</a:t>
            </a:r>
          </a:p>
          <a:p>
            <a:pPr marL="446088" indent="-446088">
              <a:spcBef>
                <a:spcPts val="300"/>
              </a:spcBef>
            </a:pPr>
            <a:r>
              <a:rPr lang="en-US" altLang="zh-TW" b="1" dirty="0">
                <a:solidFill>
                  <a:srgbClr val="FF0066"/>
                </a:solidFill>
                <a:latin typeface="Segoe Print" panose="02000600000000000000" pitchFamily="2" charset="0"/>
              </a:rPr>
              <a:t>6 	didn’t use to go / wouldn’t go / didn’t go (past habit which is no longer true)</a:t>
            </a:r>
          </a:p>
          <a:p>
            <a:pPr marL="446088" indent="-446088">
              <a:spcBef>
                <a:spcPts val="300"/>
              </a:spcBef>
              <a:tabLst>
                <a:tab pos="360363" algn="l"/>
              </a:tabLst>
            </a:pPr>
            <a:r>
              <a:rPr lang="en-US" altLang="zh-TW" b="1" dirty="0">
                <a:solidFill>
                  <a:srgbClr val="FF0066"/>
                </a:solidFill>
                <a:latin typeface="Segoe Print" panose="02000600000000000000" pitchFamily="2" charset="0"/>
              </a:rPr>
              <a:t>7	didn’t use to own / didn’t own (past state which is no longer true)</a:t>
            </a:r>
          </a:p>
          <a:p>
            <a:pPr marL="446088" indent="-446088">
              <a:spcBef>
                <a:spcPts val="300"/>
              </a:spcBef>
            </a:pPr>
            <a:r>
              <a:rPr lang="en-US" altLang="zh-TW" b="1" dirty="0">
                <a:solidFill>
                  <a:srgbClr val="FF0066"/>
                </a:solidFill>
                <a:latin typeface="Segoe Print" panose="02000600000000000000" pitchFamily="2" charset="0"/>
              </a:rPr>
              <a:t>8 	used to take / would take / took (past habit which is no longer true)</a:t>
            </a:r>
          </a:p>
          <a:p>
            <a:pPr marL="446088" indent="-446088">
              <a:spcBef>
                <a:spcPts val="300"/>
              </a:spcBef>
            </a:pPr>
            <a:r>
              <a:rPr lang="en-US" altLang="zh-TW" b="1" dirty="0">
                <a:solidFill>
                  <a:srgbClr val="FF0066"/>
                </a:solidFill>
                <a:latin typeface="Segoe Print" panose="02000600000000000000" pitchFamily="2" charset="0"/>
              </a:rPr>
              <a:t>9 	used to have / would have / had (past habit which is no longer true)</a:t>
            </a:r>
          </a:p>
          <a:p>
            <a:pPr marL="446088" indent="-446088">
              <a:spcBef>
                <a:spcPts val="300"/>
              </a:spcBef>
            </a:pPr>
            <a:r>
              <a:rPr lang="en-US" altLang="zh-TW" b="1" dirty="0">
                <a:solidFill>
                  <a:srgbClr val="FF0066"/>
                </a:solidFill>
                <a:latin typeface="Segoe Print" panose="02000600000000000000" pitchFamily="2" charset="0"/>
              </a:rPr>
              <a:t>10	used to go / would go / went (past habit which is no longer true)</a:t>
            </a:r>
          </a:p>
          <a:p>
            <a:pPr marL="446088" indent="-446088">
              <a:spcBef>
                <a:spcPts val="300"/>
              </a:spcBef>
            </a:pPr>
            <a:r>
              <a:rPr lang="en-US" altLang="zh-TW" b="1" dirty="0">
                <a:solidFill>
                  <a:srgbClr val="FF0066"/>
                </a:solidFill>
                <a:latin typeface="Segoe Print" panose="02000600000000000000" pitchFamily="2" charset="0"/>
              </a:rPr>
              <a:t>11	used to be / was (past state which is no longer true)</a:t>
            </a:r>
          </a:p>
          <a:p>
            <a:pPr>
              <a:spcBef>
                <a:spcPts val="1200"/>
              </a:spcBef>
            </a:pPr>
            <a:r>
              <a:rPr lang="en-US" altLang="zh-TW" b="1" dirty="0">
                <a:solidFill>
                  <a:srgbClr val="FF0066"/>
                </a:solidFill>
                <a:latin typeface="Segoe Print" panose="02000600000000000000" pitchFamily="2" charset="0"/>
              </a:rPr>
              <a:t>Note that 3 and 4 use the past of be to state a permanent state in the past – you can’t use used to in these cases.</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xmlns="" id="{D13163AD-D13B-4170-A64B-CE47CC7160E0}"/>
              </a:ext>
            </a:extLst>
          </p:cNvPr>
          <p:cNvSpPr/>
          <p:nvPr/>
        </p:nvSpPr>
        <p:spPr>
          <a:xfrm>
            <a:off x="466839" y="481061"/>
            <a:ext cx="3448457"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Exercise 10</a:t>
            </a:r>
          </a:p>
        </p:txBody>
      </p:sp>
    </p:spTree>
    <p:extLst>
      <p:ext uri="{BB962C8B-B14F-4D97-AF65-F5344CB8AC3E}">
        <p14:creationId xmlns:p14="http://schemas.microsoft.com/office/powerpoint/2010/main" xmlns="" val="37347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83</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B122EFE6-04A0-444B-8685-F501D11979C1}"/>
              </a:ext>
            </a:extLst>
          </p:cNvPr>
          <p:cNvSpPr/>
          <p:nvPr/>
        </p:nvSpPr>
        <p:spPr>
          <a:xfrm>
            <a:off x="304909" y="309431"/>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dirty="0">
                <a:latin typeface="Calibri" panose="020F0502020204030204" pitchFamily="34" charset="0"/>
                <a:cs typeface="Calibri" panose="020F0502020204030204" pitchFamily="34" charset="0"/>
              </a:rPr>
              <a:t>Complete the sentences with the past simple, </a:t>
            </a:r>
            <a:r>
              <a:rPr lang="en-US" altLang="zh-TW" sz="2000" i="1" dirty="0">
                <a:latin typeface="Calibri" panose="020F0502020204030204" pitchFamily="34" charset="0"/>
                <a:cs typeface="Calibri" panose="020F0502020204030204" pitchFamily="34" charset="0"/>
              </a:rPr>
              <a:t>used to </a:t>
            </a:r>
            <a:r>
              <a:rPr lang="en-US" altLang="zh-TW" sz="2000" dirty="0">
                <a:latin typeface="Calibri" panose="020F0502020204030204" pitchFamily="34" charset="0"/>
                <a:cs typeface="Calibri" panose="020F0502020204030204" pitchFamily="34" charset="0"/>
              </a:rPr>
              <a:t>or </a:t>
            </a:r>
            <a:r>
              <a:rPr lang="en-US" altLang="zh-TW" sz="2000" i="1" dirty="0">
                <a:latin typeface="Calibri" panose="020F0502020204030204" pitchFamily="34" charset="0"/>
                <a:cs typeface="Calibri" panose="020F0502020204030204" pitchFamily="34" charset="0"/>
              </a:rPr>
              <a:t>would</a:t>
            </a:r>
            <a:r>
              <a:rPr lang="en-US" altLang="zh-TW" sz="2000" dirty="0">
                <a:latin typeface="Calibri" panose="020F0502020204030204" pitchFamily="34" charset="0"/>
                <a:cs typeface="Calibri" panose="020F0502020204030204" pitchFamily="34" charset="0"/>
              </a:rPr>
              <a:t> so that they are true for you. Then work in pairs. Compare your sentences and ask follow-up questions about three of the sentences.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902F835B-7BB6-4CC8-91C7-B30517CF8283}"/>
              </a:ext>
            </a:extLst>
          </p:cNvPr>
          <p:cNvSpPr/>
          <p:nvPr/>
        </p:nvSpPr>
        <p:spPr>
          <a:xfrm>
            <a:off x="687566" y="1347435"/>
            <a:ext cx="8106475" cy="4349909"/>
          </a:xfrm>
          <a:prstGeom prst="rect">
            <a:avLst/>
          </a:prstGeom>
        </p:spPr>
        <p:txBody>
          <a:bodyPr wrap="square">
            <a:spAutoFit/>
          </a:bodyPr>
          <a:lstStyle/>
          <a:p>
            <a:pPr marL="360000" indent="-360000">
              <a:spcBef>
                <a:spcPts val="2000"/>
              </a:spcBef>
            </a:pPr>
            <a:r>
              <a:rPr lang="en-US" altLang="zh-TW" sz="2000" dirty="0">
                <a:latin typeface="Calibri" panose="020F0502020204030204" pitchFamily="34" charset="0"/>
              </a:rPr>
              <a:t>1 	Before I worked/studied here, I … .</a:t>
            </a:r>
          </a:p>
          <a:p>
            <a:pPr marL="360000" indent="-360000">
              <a:spcBef>
                <a:spcPts val="2000"/>
              </a:spcBef>
            </a:pPr>
            <a:r>
              <a:rPr lang="en-US" altLang="zh-TW" sz="2000" dirty="0">
                <a:latin typeface="Calibri" panose="020F0502020204030204" pitchFamily="34" charset="0"/>
              </a:rPr>
              <a:t>2 	When I was in primary school, I … .</a:t>
            </a:r>
          </a:p>
          <a:p>
            <a:pPr marL="360000" indent="-360000">
              <a:spcBef>
                <a:spcPts val="2000"/>
              </a:spcBef>
            </a:pPr>
            <a:r>
              <a:rPr lang="en-US" altLang="zh-TW" sz="2000" dirty="0">
                <a:latin typeface="Calibri" panose="020F0502020204030204" pitchFamily="34" charset="0"/>
              </a:rPr>
              <a:t>3 	Before we moved here, my family … .</a:t>
            </a:r>
          </a:p>
          <a:p>
            <a:pPr marL="360000" indent="-360000">
              <a:spcBef>
                <a:spcPts val="2000"/>
              </a:spcBef>
            </a:pPr>
            <a:r>
              <a:rPr lang="en-US" altLang="zh-TW" sz="2000" dirty="0">
                <a:latin typeface="Calibri" panose="020F0502020204030204" pitchFamily="34" charset="0"/>
              </a:rPr>
              <a:t>4 	I remember my first holiday. I … .</a:t>
            </a:r>
          </a:p>
          <a:p>
            <a:pPr marL="360000" indent="-360000">
              <a:spcBef>
                <a:spcPts val="2000"/>
              </a:spcBef>
            </a:pPr>
            <a:r>
              <a:rPr lang="en-US" altLang="zh-TW" sz="2000" dirty="0">
                <a:latin typeface="Calibri" panose="020F0502020204030204" pitchFamily="34" charset="0"/>
              </a:rPr>
              <a:t>5	Whenever I had exams at school, I … .</a:t>
            </a:r>
          </a:p>
          <a:p>
            <a:pPr marL="360000" indent="-360000">
              <a:spcBef>
                <a:spcPts val="2000"/>
              </a:spcBef>
            </a:pPr>
            <a:r>
              <a:rPr lang="en-US" altLang="zh-TW" sz="2000" dirty="0">
                <a:latin typeface="Calibri" panose="020F0502020204030204" pitchFamily="34" charset="0"/>
              </a:rPr>
              <a:t>6 	In my family, at weekends we … .</a:t>
            </a:r>
          </a:p>
          <a:p>
            <a:pPr marL="360000" indent="-360000">
              <a:spcBef>
                <a:spcPts val="2000"/>
              </a:spcBef>
            </a:pPr>
            <a:r>
              <a:rPr lang="en-US" altLang="zh-TW" sz="2000" dirty="0">
                <a:latin typeface="Calibri" panose="020F0502020204030204" pitchFamily="34" charset="0"/>
              </a:rPr>
              <a:t>7 	The first time I went to school alone, … .</a:t>
            </a:r>
          </a:p>
          <a:p>
            <a:pPr marL="360000" indent="-360000">
              <a:spcBef>
                <a:spcPts val="2000"/>
              </a:spcBef>
            </a:pPr>
            <a:r>
              <a:rPr lang="en-US" altLang="zh-TW" sz="2000" dirty="0">
                <a:latin typeface="Calibri" panose="020F0502020204030204" pitchFamily="34" charset="0"/>
              </a:rPr>
              <a:t>8 	As a child, I … .</a:t>
            </a:r>
            <a:endParaRPr lang="zh-TW" altLang="en-US" sz="2000" dirty="0">
              <a:latin typeface="Calibri" panose="020F0502020204030204" pitchFamily="34" charset="0"/>
            </a:endParaRPr>
          </a:p>
        </p:txBody>
      </p:sp>
      <p:sp>
        <p:nvSpPr>
          <p:cNvPr id="22" name="矩形 21">
            <a:extLst>
              <a:ext uri="{FF2B5EF4-FFF2-40B4-BE49-F238E27FC236}">
                <a16:creationId xmlns:a16="http://schemas.microsoft.com/office/drawing/2014/main" xmlns="" id="{4F8AF148-F4EF-4360-9BE3-E3A359116E94}"/>
              </a:ext>
            </a:extLst>
          </p:cNvPr>
          <p:cNvSpPr/>
          <p:nvPr/>
        </p:nvSpPr>
        <p:spPr>
          <a:xfrm>
            <a:off x="5173737" y="1215064"/>
            <a:ext cx="2861309" cy="338554"/>
          </a:xfrm>
          <a:prstGeom prst="rect">
            <a:avLst/>
          </a:prstGeom>
        </p:spPr>
        <p:txBody>
          <a:bodyPr wrap="square">
            <a:spAutoFit/>
          </a:bodyPr>
          <a:lstStyle/>
          <a:p>
            <a:r>
              <a:rPr lang="en-US" altLang="zh-TW" sz="1600" b="1" dirty="0">
                <a:solidFill>
                  <a:srgbClr val="FF0066"/>
                </a:solidFill>
                <a:latin typeface="Segoe Print" panose="02000600000000000000" pitchFamily="2" charset="0"/>
              </a:rPr>
              <a:t>EXAMPLE ANSWERS</a:t>
            </a:r>
          </a:p>
        </p:txBody>
      </p:sp>
      <p:sp>
        <p:nvSpPr>
          <p:cNvPr id="29" name="矩形 28">
            <a:extLst>
              <a:ext uri="{FF2B5EF4-FFF2-40B4-BE49-F238E27FC236}">
                <a16:creationId xmlns:a16="http://schemas.microsoft.com/office/drawing/2014/main" xmlns="" id="{4F8AF148-F4EF-4360-9BE3-E3A359116E94}"/>
              </a:ext>
            </a:extLst>
          </p:cNvPr>
          <p:cNvSpPr/>
          <p:nvPr/>
        </p:nvSpPr>
        <p:spPr>
          <a:xfrm>
            <a:off x="1118681" y="1660717"/>
            <a:ext cx="7859949" cy="338554"/>
          </a:xfrm>
          <a:prstGeom prst="rect">
            <a:avLst/>
          </a:prstGeom>
        </p:spPr>
        <p:txBody>
          <a:bodyPr wrap="square">
            <a:spAutoFit/>
          </a:bodyPr>
          <a:lstStyle/>
          <a:p>
            <a:r>
              <a:rPr lang="en-US" altLang="zh-TW" sz="1600" b="1" dirty="0">
                <a:solidFill>
                  <a:srgbClr val="FF0066"/>
                </a:solidFill>
                <a:latin typeface="Segoe Print" panose="02000600000000000000" pitchFamily="2" charset="0"/>
              </a:rPr>
              <a:t>Before I worked/studied here, </a:t>
            </a:r>
            <a:r>
              <a:rPr lang="en-US" altLang="zh-TW" sz="1600" b="1" i="1" dirty="0">
                <a:solidFill>
                  <a:srgbClr val="FF0066"/>
                </a:solidFill>
                <a:latin typeface="Segoe Print" panose="02000600000000000000" pitchFamily="2" charset="0"/>
              </a:rPr>
              <a:t>I used to have a job in a supermarket</a:t>
            </a:r>
            <a:r>
              <a:rPr lang="en-US" altLang="zh-TW" sz="1600" b="1" dirty="0">
                <a:solidFill>
                  <a:srgbClr val="FF0066"/>
                </a:solidFill>
                <a:latin typeface="Segoe Print" panose="02000600000000000000" pitchFamily="2" charset="0"/>
              </a:rPr>
              <a:t>.</a:t>
            </a:r>
          </a:p>
        </p:txBody>
      </p:sp>
      <p:sp>
        <p:nvSpPr>
          <p:cNvPr id="30" name="矩形 29">
            <a:extLst>
              <a:ext uri="{FF2B5EF4-FFF2-40B4-BE49-F238E27FC236}">
                <a16:creationId xmlns:a16="http://schemas.microsoft.com/office/drawing/2014/main" xmlns="" id="{4F8AF148-F4EF-4360-9BE3-E3A359116E94}"/>
              </a:ext>
            </a:extLst>
          </p:cNvPr>
          <p:cNvSpPr/>
          <p:nvPr/>
        </p:nvSpPr>
        <p:spPr>
          <a:xfrm>
            <a:off x="1063637" y="2150905"/>
            <a:ext cx="7730404" cy="557845"/>
          </a:xfrm>
          <a:prstGeom prst="rect">
            <a:avLst/>
          </a:prstGeom>
        </p:spPr>
        <p:txBody>
          <a:bodyPr wrap="square">
            <a:spAutoFit/>
          </a:bodyPr>
          <a:lstStyle/>
          <a:p>
            <a:pPr>
              <a:lnSpc>
                <a:spcPts val="1800"/>
              </a:lnSpc>
            </a:pPr>
            <a:r>
              <a:rPr lang="en-US" altLang="zh-TW" sz="1600" b="1" dirty="0">
                <a:solidFill>
                  <a:srgbClr val="FF0066"/>
                </a:solidFill>
                <a:latin typeface="Segoe Print" panose="02000600000000000000" pitchFamily="2" charset="0"/>
              </a:rPr>
              <a:t>When I was in primary school, </a:t>
            </a:r>
            <a:r>
              <a:rPr lang="en-US" altLang="zh-TW" sz="1600" b="1" i="1" dirty="0">
                <a:solidFill>
                  <a:srgbClr val="FF0066"/>
                </a:solidFill>
                <a:latin typeface="Segoe Print" panose="02000600000000000000" pitchFamily="2" charset="0"/>
              </a:rPr>
              <a:t>I used to / would play with dolls / I’d cry a lot.</a:t>
            </a:r>
          </a:p>
        </p:txBody>
      </p:sp>
      <p:sp>
        <p:nvSpPr>
          <p:cNvPr id="31" name="矩形 30">
            <a:extLst>
              <a:ext uri="{FF2B5EF4-FFF2-40B4-BE49-F238E27FC236}">
                <a16:creationId xmlns:a16="http://schemas.microsoft.com/office/drawing/2014/main" xmlns="" id="{4F8AF148-F4EF-4360-9BE3-E3A359116E94}"/>
              </a:ext>
            </a:extLst>
          </p:cNvPr>
          <p:cNvSpPr/>
          <p:nvPr/>
        </p:nvSpPr>
        <p:spPr>
          <a:xfrm>
            <a:off x="1126047" y="2814993"/>
            <a:ext cx="7589936" cy="338554"/>
          </a:xfrm>
          <a:prstGeom prst="rect">
            <a:avLst/>
          </a:prstGeom>
        </p:spPr>
        <p:txBody>
          <a:bodyPr wrap="square">
            <a:spAutoFit/>
          </a:bodyPr>
          <a:lstStyle/>
          <a:p>
            <a:pPr marL="360363" indent="-360363"/>
            <a:r>
              <a:rPr lang="en-US" altLang="zh-TW" sz="1600" b="1" dirty="0">
                <a:solidFill>
                  <a:srgbClr val="FF0066"/>
                </a:solidFill>
                <a:latin typeface="Segoe Print" panose="02000600000000000000" pitchFamily="2" charset="0"/>
              </a:rPr>
              <a:t>Before we moved here, my family </a:t>
            </a:r>
            <a:r>
              <a:rPr lang="en-US" altLang="zh-TW" sz="1600" b="1" i="1" dirty="0">
                <a:solidFill>
                  <a:srgbClr val="FF0066"/>
                </a:solidFill>
                <a:latin typeface="Segoe Print" panose="02000600000000000000" pitchFamily="2" charset="0"/>
              </a:rPr>
              <a:t>lived / used to live in the country.</a:t>
            </a:r>
          </a:p>
        </p:txBody>
      </p:sp>
      <p:sp>
        <p:nvSpPr>
          <p:cNvPr id="32" name="矩形 31">
            <a:extLst>
              <a:ext uri="{FF2B5EF4-FFF2-40B4-BE49-F238E27FC236}">
                <a16:creationId xmlns:a16="http://schemas.microsoft.com/office/drawing/2014/main" xmlns="" id="{4F8AF148-F4EF-4360-9BE3-E3A359116E94}"/>
              </a:ext>
            </a:extLst>
          </p:cNvPr>
          <p:cNvSpPr/>
          <p:nvPr/>
        </p:nvSpPr>
        <p:spPr>
          <a:xfrm>
            <a:off x="1062652" y="3365861"/>
            <a:ext cx="7643603" cy="338554"/>
          </a:xfrm>
          <a:prstGeom prst="rect">
            <a:avLst/>
          </a:prstGeom>
        </p:spPr>
        <p:txBody>
          <a:bodyPr wrap="square">
            <a:spAutoFit/>
          </a:bodyPr>
          <a:lstStyle/>
          <a:p>
            <a:r>
              <a:rPr lang="en-US" altLang="zh-TW" sz="1600" b="1" dirty="0">
                <a:solidFill>
                  <a:srgbClr val="FF0066"/>
                </a:solidFill>
                <a:latin typeface="Segoe Print" panose="02000600000000000000" pitchFamily="2" charset="0"/>
              </a:rPr>
              <a:t>I remember my first holiday. I </a:t>
            </a:r>
            <a:r>
              <a:rPr lang="en-US" altLang="zh-TW" sz="1600" b="1" i="1" dirty="0">
                <a:solidFill>
                  <a:srgbClr val="FF0066"/>
                </a:solidFill>
                <a:latin typeface="Segoe Print" panose="02000600000000000000" pitchFamily="2" charset="0"/>
              </a:rPr>
              <a:t>went to France and had a fantastic time.</a:t>
            </a:r>
          </a:p>
        </p:txBody>
      </p:sp>
      <p:sp>
        <p:nvSpPr>
          <p:cNvPr id="18" name="矩形 17">
            <a:extLst>
              <a:ext uri="{FF2B5EF4-FFF2-40B4-BE49-F238E27FC236}">
                <a16:creationId xmlns:a16="http://schemas.microsoft.com/office/drawing/2014/main" xmlns="" id="{4F8AF148-F4EF-4360-9BE3-E3A359116E94}"/>
              </a:ext>
            </a:extLst>
          </p:cNvPr>
          <p:cNvSpPr/>
          <p:nvPr/>
        </p:nvSpPr>
        <p:spPr>
          <a:xfrm>
            <a:off x="1078865" y="3936550"/>
            <a:ext cx="7497687" cy="338554"/>
          </a:xfrm>
          <a:prstGeom prst="rect">
            <a:avLst/>
          </a:prstGeom>
        </p:spPr>
        <p:txBody>
          <a:bodyPr wrap="square">
            <a:spAutoFit/>
          </a:bodyPr>
          <a:lstStyle/>
          <a:p>
            <a:pPr marL="360363" indent="-360363"/>
            <a:r>
              <a:rPr lang="en-US" altLang="zh-TW" sz="1600" b="1" dirty="0">
                <a:solidFill>
                  <a:srgbClr val="FF0066"/>
                </a:solidFill>
                <a:latin typeface="Segoe Print" panose="02000600000000000000" pitchFamily="2" charset="0"/>
              </a:rPr>
              <a:t>Whenever I had exams at school, I </a:t>
            </a:r>
            <a:r>
              <a:rPr lang="en-US" altLang="zh-TW" sz="1600" b="1" i="1" dirty="0">
                <a:solidFill>
                  <a:srgbClr val="FF0066"/>
                </a:solidFill>
                <a:latin typeface="Segoe Print" panose="02000600000000000000" pitchFamily="2" charset="0"/>
              </a:rPr>
              <a:t>used to get really nervous.</a:t>
            </a:r>
          </a:p>
        </p:txBody>
      </p:sp>
      <p:sp>
        <p:nvSpPr>
          <p:cNvPr id="19" name="矩形 18">
            <a:extLst>
              <a:ext uri="{FF2B5EF4-FFF2-40B4-BE49-F238E27FC236}">
                <a16:creationId xmlns:a16="http://schemas.microsoft.com/office/drawing/2014/main" xmlns="" id="{4F8AF148-F4EF-4360-9BE3-E3A359116E94}"/>
              </a:ext>
            </a:extLst>
          </p:cNvPr>
          <p:cNvSpPr/>
          <p:nvPr/>
        </p:nvSpPr>
        <p:spPr>
          <a:xfrm>
            <a:off x="1108046" y="4422933"/>
            <a:ext cx="7497687" cy="535403"/>
          </a:xfrm>
          <a:prstGeom prst="rect">
            <a:avLst/>
          </a:prstGeom>
        </p:spPr>
        <p:txBody>
          <a:bodyPr wrap="square">
            <a:spAutoFit/>
          </a:bodyPr>
          <a:lstStyle/>
          <a:p>
            <a:pPr>
              <a:lnSpc>
                <a:spcPts val="1700"/>
              </a:lnSpc>
              <a:tabLst>
                <a:tab pos="0" algn="l"/>
              </a:tabLst>
            </a:pPr>
            <a:r>
              <a:rPr lang="en-US" altLang="zh-TW" sz="1600" b="1" dirty="0">
                <a:solidFill>
                  <a:srgbClr val="FF0066"/>
                </a:solidFill>
                <a:latin typeface="Segoe Print" panose="02000600000000000000" pitchFamily="2" charset="0"/>
              </a:rPr>
              <a:t>In my family, at weekends we </a:t>
            </a:r>
            <a:r>
              <a:rPr lang="en-US" altLang="zh-TW" sz="1600" b="1" i="1" dirty="0">
                <a:solidFill>
                  <a:srgbClr val="FF0066"/>
                </a:solidFill>
                <a:latin typeface="Segoe Print" panose="02000600000000000000" pitchFamily="2" charset="0"/>
              </a:rPr>
              <a:t>used to / would often have a picnic in the countryside.</a:t>
            </a:r>
          </a:p>
        </p:txBody>
      </p:sp>
      <p:sp>
        <p:nvSpPr>
          <p:cNvPr id="20" name="矩形 19">
            <a:extLst>
              <a:ext uri="{FF2B5EF4-FFF2-40B4-BE49-F238E27FC236}">
                <a16:creationId xmlns:a16="http://schemas.microsoft.com/office/drawing/2014/main" xmlns="" id="{4F8AF148-F4EF-4360-9BE3-E3A359116E94}"/>
              </a:ext>
            </a:extLst>
          </p:cNvPr>
          <p:cNvSpPr/>
          <p:nvPr/>
        </p:nvSpPr>
        <p:spPr>
          <a:xfrm>
            <a:off x="1108048" y="5006594"/>
            <a:ext cx="7497687" cy="338554"/>
          </a:xfrm>
          <a:prstGeom prst="rect">
            <a:avLst/>
          </a:prstGeom>
        </p:spPr>
        <p:txBody>
          <a:bodyPr wrap="square">
            <a:spAutoFit/>
          </a:bodyPr>
          <a:lstStyle/>
          <a:p>
            <a:r>
              <a:rPr lang="en-US" altLang="zh-TW" sz="1600" b="1" dirty="0">
                <a:solidFill>
                  <a:srgbClr val="FF0066"/>
                </a:solidFill>
                <a:latin typeface="Segoe Print" panose="02000600000000000000" pitchFamily="2" charset="0"/>
              </a:rPr>
              <a:t>The first time I went to school alone, </a:t>
            </a:r>
            <a:r>
              <a:rPr lang="en-US" altLang="zh-TW" sz="1600" b="1" i="1" dirty="0">
                <a:solidFill>
                  <a:srgbClr val="FF0066"/>
                </a:solidFill>
                <a:latin typeface="Segoe Print" panose="02000600000000000000" pitchFamily="2" charset="0"/>
              </a:rPr>
              <a:t>I got lost.</a:t>
            </a:r>
          </a:p>
        </p:txBody>
      </p:sp>
      <p:sp>
        <p:nvSpPr>
          <p:cNvPr id="33" name="矩形 32">
            <a:extLst>
              <a:ext uri="{FF2B5EF4-FFF2-40B4-BE49-F238E27FC236}">
                <a16:creationId xmlns:a16="http://schemas.microsoft.com/office/drawing/2014/main" xmlns="" id="{4F8AF148-F4EF-4360-9BE3-E3A359116E94}"/>
              </a:ext>
            </a:extLst>
          </p:cNvPr>
          <p:cNvSpPr/>
          <p:nvPr/>
        </p:nvSpPr>
        <p:spPr>
          <a:xfrm>
            <a:off x="1146958" y="5599980"/>
            <a:ext cx="7497687" cy="535403"/>
          </a:xfrm>
          <a:prstGeom prst="rect">
            <a:avLst/>
          </a:prstGeom>
        </p:spPr>
        <p:txBody>
          <a:bodyPr wrap="square">
            <a:spAutoFit/>
          </a:bodyPr>
          <a:lstStyle/>
          <a:p>
            <a:pPr>
              <a:lnSpc>
                <a:spcPts val="1700"/>
              </a:lnSpc>
            </a:pPr>
            <a:r>
              <a:rPr lang="en-US" altLang="zh-TW" sz="1600" b="1" dirty="0">
                <a:solidFill>
                  <a:srgbClr val="FF0066"/>
                </a:solidFill>
                <a:latin typeface="Segoe Print" panose="02000600000000000000" pitchFamily="2" charset="0"/>
              </a:rPr>
              <a:t>As a child, I </a:t>
            </a:r>
            <a:r>
              <a:rPr lang="en-US" altLang="zh-TW" sz="1600" b="1" i="1" dirty="0">
                <a:solidFill>
                  <a:srgbClr val="FF0066"/>
                </a:solidFill>
                <a:latin typeface="Segoe Print" panose="02000600000000000000" pitchFamily="2" charset="0"/>
              </a:rPr>
              <a:t>used to / would play football in the streets with my friends all the time.</a:t>
            </a:r>
          </a:p>
        </p:txBody>
      </p:sp>
    </p:spTree>
    <p:extLst>
      <p:ext uri="{BB962C8B-B14F-4D97-AF65-F5344CB8AC3E}">
        <p14:creationId xmlns:p14="http://schemas.microsoft.com/office/powerpoint/2010/main" xmlns="" val="14755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xEl>
                                              <p:pRg st="0" end="0"/>
                                            </p:txEl>
                                          </p:spTgt>
                                        </p:tgtEl>
                                        <p:attrNameLst>
                                          <p:attrName>style.visibility</p:attrName>
                                        </p:attrNameLst>
                                      </p:cBhvr>
                                      <p:to>
                                        <p:strVal val="visible"/>
                                      </p:to>
                                    </p:set>
                                    <p:animEffect transition="in" filter="wipe(left)">
                                      <p:cBhvr>
                                        <p:cTn id="12" dur="500"/>
                                        <p:tgtEl>
                                          <p:spTgt spid="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wipe(left)">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xEl>
                                              <p:pRg st="0" end="0"/>
                                            </p:txEl>
                                          </p:spTgt>
                                        </p:tgtEl>
                                        <p:attrNameLst>
                                          <p:attrName>style.visibility</p:attrName>
                                        </p:attrNameLst>
                                      </p:cBhvr>
                                      <p:to>
                                        <p:strVal val="visible"/>
                                      </p:to>
                                    </p:set>
                                    <p:animEffect transition="in" filter="wipe(left)">
                                      <p:cBhvr>
                                        <p:cTn id="22" dur="500"/>
                                        <p:tgtEl>
                                          <p:spTgt spid="3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Effect transition="in" filter="wipe(left)">
                                      <p:cBhvr>
                                        <p:cTn id="27" dur="500"/>
                                        <p:tgtEl>
                                          <p:spTgt spid="3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wipe(left)">
                                      <p:cBhvr>
                                        <p:cTn id="32" dur="500"/>
                                        <p:tgtEl>
                                          <p:spTgt spid="1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wipe(left)">
                                      <p:cBhvr>
                                        <p:cTn id="37" dur="500"/>
                                        <p:tgtEl>
                                          <p:spTgt spid="1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left)">
                                      <p:cBhvr>
                                        <p:cTn id="42" dur="500"/>
                                        <p:tgtEl>
                                          <p:spTgt spid="2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wipe(left)">
                                      <p:cBhvr>
                                        <p:cTn id="4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9" grpId="0" build="p"/>
      <p:bldP spid="30" grpId="0" build="p"/>
      <p:bldP spid="31" grpId="0" build="p"/>
      <p:bldP spid="32" grpId="0" build="p"/>
      <p:bldP spid="18" grpId="0" build="p"/>
      <p:bldP spid="19" grpId="0" build="p"/>
      <p:bldP spid="20" grpId="0" build="p"/>
      <p:bldP spid="3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ABE0A25E-D444-4A57-AD7A-AC8C75058D60}"/>
              </a:ext>
            </a:extLst>
          </p:cNvPr>
          <p:cNvSpPr/>
          <p:nvPr/>
        </p:nvSpPr>
        <p:spPr>
          <a:xfrm>
            <a:off x="304909" y="309431"/>
            <a:ext cx="4388277"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photo. Discuss the questions.</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a16="http://schemas.microsoft.com/office/drawing/2014/main" xmlns=""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7-p. 81</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849CBECE-DF68-475F-8E0E-C0A3C9CF384F}"/>
              </a:ext>
            </a:extLst>
          </p:cNvPr>
          <p:cNvSpPr/>
          <p:nvPr/>
        </p:nvSpPr>
        <p:spPr>
          <a:xfrm>
            <a:off x="717897" y="3381138"/>
            <a:ext cx="7950578" cy="1985159"/>
          </a:xfrm>
          <a:prstGeom prst="rect">
            <a:avLst/>
          </a:prstGeom>
        </p:spPr>
        <p:txBody>
          <a:bodyPr wrap="square">
            <a:spAutoFit/>
          </a:bodyPr>
          <a:lstStyle/>
          <a:p>
            <a:pPr marL="358775" indent="-358775">
              <a:spcBef>
                <a:spcPts val="600"/>
              </a:spcBef>
            </a:pPr>
            <a:r>
              <a:rPr lang="en-US" altLang="zh-TW" b="1" dirty="0">
                <a:solidFill>
                  <a:srgbClr val="FF0066"/>
                </a:solidFill>
                <a:latin typeface="Segoe Print" panose="02000600000000000000" pitchFamily="2" charset="0"/>
              </a:rPr>
              <a:t>EXAMPLE ANSWERS</a:t>
            </a:r>
          </a:p>
          <a:p>
            <a:pPr marL="358775" indent="-358775">
              <a:spcBef>
                <a:spcPts val="600"/>
              </a:spcBef>
            </a:pPr>
            <a:r>
              <a:rPr lang="en-US" altLang="zh-TW" b="1" dirty="0">
                <a:solidFill>
                  <a:srgbClr val="FF0066"/>
                </a:solidFill>
                <a:latin typeface="Segoe Print" panose="02000600000000000000" pitchFamily="2" charset="0"/>
              </a:rPr>
              <a:t>1 	It’s a small tropical fish inside what looks like a soda can.</a:t>
            </a:r>
          </a:p>
          <a:p>
            <a:pPr marL="358775" indent="-358775">
              <a:spcBef>
                <a:spcPts val="600"/>
              </a:spcBef>
            </a:pPr>
            <a:r>
              <a:rPr lang="en-US" altLang="zh-TW" b="1" dirty="0">
                <a:solidFill>
                  <a:srgbClr val="FF0066"/>
                </a:solidFill>
                <a:latin typeface="Segoe Print" panose="02000600000000000000" pitchFamily="2" charset="0"/>
              </a:rPr>
              <a:t>2 	Perhaps in the sea, or perhaps inside a fish tank or aquarium.</a:t>
            </a:r>
          </a:p>
          <a:p>
            <a:pPr marL="358775" indent="-358775">
              <a:spcBef>
                <a:spcPts val="600"/>
              </a:spcBef>
            </a:pPr>
            <a:r>
              <a:rPr lang="en-US" altLang="zh-TW" b="1" dirty="0">
                <a:solidFill>
                  <a:srgbClr val="FF0066"/>
                </a:solidFill>
                <a:latin typeface="Segoe Print" panose="02000600000000000000" pitchFamily="2" charset="0"/>
              </a:rPr>
              <a:t>3 	It could be in any of the three suggested places, but it has found something to hide in – an old can – which would not naturally be found in its usual habitat.</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xmlns="" id="{7870C775-22B2-475B-B31F-E91D3AAA31E4}"/>
              </a:ext>
            </a:extLst>
          </p:cNvPr>
          <p:cNvSpPr/>
          <p:nvPr/>
        </p:nvSpPr>
        <p:spPr>
          <a:xfrm>
            <a:off x="5259583" y="2363821"/>
            <a:ext cx="3654734"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Off the </a:t>
            </a:r>
            <a:r>
              <a:rPr lang="en-US" altLang="zh-TW" sz="1600" dirty="0" err="1">
                <a:solidFill>
                  <a:schemeClr val="tx1">
                    <a:lumMod val="85000"/>
                    <a:lumOff val="15000"/>
                  </a:schemeClr>
                </a:solidFill>
                <a:latin typeface="Corbel" panose="020B0503020204020204" pitchFamily="34" charset="0"/>
              </a:rPr>
              <a:t>Izu</a:t>
            </a:r>
            <a:r>
              <a:rPr lang="en-US" altLang="zh-TW" sz="1600" dirty="0">
                <a:solidFill>
                  <a:schemeClr val="tx1">
                    <a:lumMod val="85000"/>
                    <a:lumOff val="15000"/>
                  </a:schemeClr>
                </a:solidFill>
                <a:latin typeface="Corbel" panose="020B0503020204020204" pitchFamily="34" charset="0"/>
              </a:rPr>
              <a:t> peninsula, Honshu, Japan,</a:t>
            </a:r>
          </a:p>
          <a:p>
            <a:r>
              <a:rPr lang="en-US" altLang="zh-TW" sz="1600" dirty="0">
                <a:solidFill>
                  <a:schemeClr val="tx1">
                    <a:lumMod val="85000"/>
                    <a:lumOff val="15000"/>
                  </a:schemeClr>
                </a:solidFill>
                <a:latin typeface="Corbel" panose="020B0503020204020204" pitchFamily="34" charset="0"/>
              </a:rPr>
              <a:t>a yellow goby looks at the camera.</a:t>
            </a:r>
            <a:endParaRPr lang="zh-TW" altLang="en-US" sz="1600" dirty="0">
              <a:solidFill>
                <a:schemeClr val="tx1">
                  <a:lumMod val="85000"/>
                  <a:lumOff val="15000"/>
                </a:schemeClr>
              </a:solidFill>
              <a:latin typeface="Corbel" panose="020B0503020204020204" pitchFamily="34" charset="0"/>
            </a:endParaRPr>
          </a:p>
        </p:txBody>
      </p:sp>
      <p:sp>
        <p:nvSpPr>
          <p:cNvPr id="13" name="矩形 12">
            <a:extLst>
              <a:ext uri="{FF2B5EF4-FFF2-40B4-BE49-F238E27FC236}">
                <a16:creationId xmlns:a16="http://schemas.microsoft.com/office/drawing/2014/main" xmlns="" id="{6DCF3B10-AA4C-454D-A4E3-C87A88555371}"/>
              </a:ext>
            </a:extLst>
          </p:cNvPr>
          <p:cNvSpPr/>
          <p:nvPr/>
        </p:nvSpPr>
        <p:spPr>
          <a:xfrm>
            <a:off x="687583" y="1085450"/>
            <a:ext cx="4572000" cy="2169825"/>
          </a:xfrm>
          <a:prstGeom prst="rect">
            <a:avLst/>
          </a:prstGeom>
        </p:spPr>
        <p:txBody>
          <a:bodyPr>
            <a:spAutoFit/>
          </a:bodyPr>
          <a:lstStyle/>
          <a:p>
            <a:pPr marL="363538" indent="-363538">
              <a:spcBef>
                <a:spcPts val="600"/>
              </a:spcBef>
            </a:pPr>
            <a:r>
              <a:rPr lang="en-US" altLang="zh-TW" sz="2000" dirty="0">
                <a:latin typeface="Calibri" panose="020F0502020204030204" pitchFamily="34" charset="0"/>
              </a:rPr>
              <a:t>1 	What can you see in the photo?</a:t>
            </a:r>
          </a:p>
          <a:p>
            <a:pPr marL="363538" indent="-363538">
              <a:spcBef>
                <a:spcPts val="600"/>
              </a:spcBef>
            </a:pPr>
            <a:r>
              <a:rPr lang="en-US" altLang="zh-TW" sz="2000" dirty="0">
                <a:latin typeface="Calibri" panose="020F0502020204030204" pitchFamily="34" charset="0"/>
              </a:rPr>
              <a:t>2 	Where do you think this photo was taken?</a:t>
            </a:r>
          </a:p>
          <a:p>
            <a:pPr marL="363538" indent="-363538">
              <a:spcBef>
                <a:spcPts val="600"/>
              </a:spcBef>
            </a:pPr>
            <a:r>
              <a:rPr lang="en-US" altLang="zh-TW" sz="2000" dirty="0">
                <a:latin typeface="Calibri" panose="020F0502020204030204" pitchFamily="34" charset="0"/>
              </a:rPr>
              <a:t>3	Do you think this is the fish’s natural habitat, a temporary shelter or a permanent home?</a:t>
            </a:r>
            <a:endParaRPr lang="zh-TW" altLang="en-US" sz="2000" dirty="0">
              <a:latin typeface="Calibri" panose="020F0502020204030204"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5293584" y="0"/>
            <a:ext cx="3850416" cy="2363821"/>
          </a:xfrm>
          <a:prstGeom prst="rect">
            <a:avLst/>
          </a:prstGeom>
          <a:noFill/>
          <a:ln w="9525">
            <a:noFill/>
            <a:miter lim="800000"/>
            <a:headEnd/>
            <a:tailEnd/>
          </a:ln>
        </p:spPr>
      </p:pic>
    </p:spTree>
    <p:extLst>
      <p:ext uri="{BB962C8B-B14F-4D97-AF65-F5344CB8AC3E}">
        <p14:creationId xmlns:p14="http://schemas.microsoft.com/office/powerpoint/2010/main" xmlns=""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left)">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83</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7C8247C5-B96C-435F-89C2-E01F03B5B1BD}"/>
              </a:ext>
            </a:extLst>
          </p:cNvPr>
          <p:cNvSpPr/>
          <p:nvPr/>
        </p:nvSpPr>
        <p:spPr>
          <a:xfrm>
            <a:off x="30490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Choose two places from the list. How have the places changed? Make notes for then and now.</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xmlns=""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2" name="矩形 1">
            <a:extLst>
              <a:ext uri="{FF2B5EF4-FFF2-40B4-BE49-F238E27FC236}">
                <a16:creationId xmlns:a16="http://schemas.microsoft.com/office/drawing/2014/main" xmlns="" id="{E3D32855-A522-4D6B-B8A7-A5CDE0503893}"/>
              </a:ext>
            </a:extLst>
          </p:cNvPr>
          <p:cNvSpPr/>
          <p:nvPr/>
        </p:nvSpPr>
        <p:spPr>
          <a:xfrm>
            <a:off x="702851" y="2916755"/>
            <a:ext cx="8088657" cy="400110"/>
          </a:xfrm>
          <a:prstGeom prst="rect">
            <a:avLst/>
          </a:prstGeom>
        </p:spPr>
        <p:txBody>
          <a:bodyPr wrap="square">
            <a:spAutoFit/>
          </a:bodyPr>
          <a:lstStyle/>
          <a:p>
            <a:pPr>
              <a:spcBef>
                <a:spcPts val="600"/>
              </a:spcBef>
            </a:pPr>
            <a:r>
              <a:rPr lang="en-US" altLang="zh-TW" sz="2000" i="1" dirty="0">
                <a:solidFill>
                  <a:srgbClr val="0080FF"/>
                </a:solidFill>
                <a:latin typeface="Calibri" panose="020F0502020204030204" pitchFamily="34" charset="0"/>
              </a:rPr>
              <a:t>my street: then – lots of cars; now – residents only</a:t>
            </a:r>
            <a:endParaRPr lang="zh-TW" altLang="en-US" sz="2000" i="1" dirty="0">
              <a:solidFill>
                <a:srgbClr val="0080FF"/>
              </a:solidFill>
              <a:latin typeface="Calibri" panose="020F0502020204030204" pitchFamily="34" charset="0"/>
            </a:endParaRPr>
          </a:p>
        </p:txBody>
      </p:sp>
      <p:sp>
        <p:nvSpPr>
          <p:cNvPr id="11" name="矩形 10">
            <a:extLst>
              <a:ext uri="{FF2B5EF4-FFF2-40B4-BE49-F238E27FC236}">
                <a16:creationId xmlns:a16="http://schemas.microsoft.com/office/drawing/2014/main" xmlns="" id="{7F5FFBD5-A7FF-41AA-A864-6B5C18854EC4}"/>
              </a:ext>
            </a:extLst>
          </p:cNvPr>
          <p:cNvSpPr/>
          <p:nvPr/>
        </p:nvSpPr>
        <p:spPr>
          <a:xfrm>
            <a:off x="4366267" y="1786373"/>
            <a:ext cx="2579284" cy="784830"/>
          </a:xfrm>
          <a:prstGeom prst="rect">
            <a:avLst/>
          </a:prstGeom>
        </p:spPr>
        <p:txBody>
          <a:bodyPr wrap="square">
            <a:spAutoFit/>
          </a:bodyPr>
          <a:lstStyle/>
          <a:p>
            <a:pPr marL="361950" indent="-361950">
              <a:spcBef>
                <a:spcPts val="600"/>
              </a:spcBef>
            </a:pPr>
            <a:r>
              <a:rPr lang="en-US" altLang="zh-TW" sz="2000" dirty="0">
                <a:solidFill>
                  <a:srgbClr val="000000"/>
                </a:solidFill>
                <a:latin typeface="Calibri" panose="020F0502020204030204" pitchFamily="34" charset="0"/>
              </a:rPr>
              <a:t>• my school</a:t>
            </a:r>
          </a:p>
          <a:p>
            <a:pPr marL="361950" indent="-361950">
              <a:spcBef>
                <a:spcPts val="600"/>
              </a:spcBef>
            </a:pPr>
            <a:r>
              <a:rPr lang="en-US" altLang="zh-TW" sz="2000" dirty="0">
                <a:solidFill>
                  <a:srgbClr val="000000"/>
                </a:solidFill>
                <a:latin typeface="Calibri" panose="020F0502020204030204" pitchFamily="34" charset="0"/>
              </a:rPr>
              <a:t>• my village / my town</a:t>
            </a:r>
            <a:endParaRPr lang="zh-TW" altLang="en-US" sz="2000" dirty="0">
              <a:solidFill>
                <a:srgbClr val="000000"/>
              </a:solidFill>
              <a:latin typeface="Calibri" panose="020F0502020204030204" pitchFamily="34" charset="0"/>
            </a:endParaRPr>
          </a:p>
        </p:txBody>
      </p:sp>
      <p:sp>
        <p:nvSpPr>
          <p:cNvPr id="8" name="矩形 7">
            <a:extLst>
              <a:ext uri="{FF2B5EF4-FFF2-40B4-BE49-F238E27FC236}">
                <a16:creationId xmlns:a16="http://schemas.microsoft.com/office/drawing/2014/main" xmlns="" id="{7F5FFBD5-A7FF-41AA-A864-6B5C18854EC4}"/>
              </a:ext>
            </a:extLst>
          </p:cNvPr>
          <p:cNvSpPr/>
          <p:nvPr/>
        </p:nvSpPr>
        <p:spPr>
          <a:xfrm>
            <a:off x="650300" y="1776645"/>
            <a:ext cx="2579284" cy="1169551"/>
          </a:xfrm>
          <a:prstGeom prst="rect">
            <a:avLst/>
          </a:prstGeom>
        </p:spPr>
        <p:txBody>
          <a:bodyPr wrap="square">
            <a:spAutoFit/>
          </a:bodyPr>
          <a:lstStyle/>
          <a:p>
            <a:pPr marL="361950" indent="-361950">
              <a:spcBef>
                <a:spcPts val="600"/>
              </a:spcBef>
            </a:pPr>
            <a:r>
              <a:rPr lang="en-US" altLang="zh-TW" sz="2000" dirty="0">
                <a:solidFill>
                  <a:srgbClr val="000000"/>
                </a:solidFill>
                <a:latin typeface="Calibri" panose="020F0502020204030204" pitchFamily="34" charset="0"/>
              </a:rPr>
              <a:t>• my street</a:t>
            </a:r>
          </a:p>
          <a:p>
            <a:pPr marL="361950" indent="-361950">
              <a:spcBef>
                <a:spcPts val="600"/>
              </a:spcBef>
            </a:pPr>
            <a:r>
              <a:rPr lang="en-US" altLang="zh-TW" sz="2000" dirty="0">
                <a:solidFill>
                  <a:srgbClr val="000000"/>
                </a:solidFill>
                <a:latin typeface="Calibri" panose="020F0502020204030204" pitchFamily="34" charset="0"/>
              </a:rPr>
              <a:t>• my home</a:t>
            </a:r>
          </a:p>
          <a:p>
            <a:pPr marL="361950" indent="-361950">
              <a:spcBef>
                <a:spcPts val="600"/>
              </a:spcBef>
            </a:pPr>
            <a:r>
              <a:rPr lang="en-US" altLang="zh-TW" sz="2000" dirty="0">
                <a:solidFill>
                  <a:srgbClr val="000000"/>
                </a:solidFill>
                <a:latin typeface="Calibri" panose="020F0502020204030204" pitchFamily="34" charset="0"/>
              </a:rPr>
              <a:t>• my classroom</a:t>
            </a:r>
            <a:endParaRPr lang="zh-TW" altLang="en-US" sz="2000" dirty="0">
              <a:solidFill>
                <a:srgbClr val="000000"/>
              </a:solidFill>
              <a:latin typeface="Calibri" panose="020F0502020204030204" pitchFamily="34" charset="0"/>
            </a:endParaRPr>
          </a:p>
        </p:txBody>
      </p:sp>
      <p:sp>
        <p:nvSpPr>
          <p:cNvPr id="12" name="矩形 11">
            <a:extLst>
              <a:ext uri="{FF2B5EF4-FFF2-40B4-BE49-F238E27FC236}">
                <a16:creationId xmlns:a16="http://schemas.microsoft.com/office/drawing/2014/main" xmlns="" id="{E99991C3-F504-40A5-8558-11506C3EFCB7}"/>
              </a:ext>
            </a:extLst>
          </p:cNvPr>
          <p:cNvSpPr/>
          <p:nvPr/>
        </p:nvSpPr>
        <p:spPr>
          <a:xfrm>
            <a:off x="304909" y="3525465"/>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Tell each other about the places you chose in Exercise 12. Use </a:t>
            </a:r>
            <a:r>
              <a:rPr lang="en-US" altLang="zh-TW" sz="2000" i="1" dirty="0">
                <a:latin typeface="Calibri" panose="020F0502020204030204" pitchFamily="34" charset="0"/>
                <a:cs typeface="Calibri" panose="020F0502020204030204" pitchFamily="34" charset="0"/>
              </a:rPr>
              <a:t>used to </a:t>
            </a:r>
            <a:r>
              <a:rPr lang="en-US" altLang="zh-TW" sz="2000" dirty="0">
                <a:latin typeface="Calibri" panose="020F0502020204030204" pitchFamily="34" charset="0"/>
                <a:cs typeface="Calibri" panose="020F0502020204030204" pitchFamily="34" charset="0"/>
              </a:rPr>
              <a:t>and </a:t>
            </a:r>
            <a:r>
              <a:rPr lang="en-US" altLang="zh-TW" sz="2000" i="1" dirty="0">
                <a:latin typeface="Calibri" panose="020F0502020204030204" pitchFamily="34" charset="0"/>
                <a:cs typeface="Calibri" panose="020F0502020204030204" pitchFamily="34" charset="0"/>
              </a:rPr>
              <a:t>would</a:t>
            </a:r>
            <a:r>
              <a:rPr lang="en-US" altLang="zh-TW" sz="2000" dirty="0">
                <a:latin typeface="Calibri" panose="020F0502020204030204" pitchFamily="34" charset="0"/>
                <a:cs typeface="Calibri" panose="020F0502020204030204" pitchFamily="34" charset="0"/>
              </a:rPr>
              <a:t>. Decide which places have changed the most and whether they are better now than they were in the past.</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xmlns="" id="{B250C6FA-5AF3-4351-AE5D-3A2FC7F53049}"/>
              </a:ext>
            </a:extLst>
          </p:cNvPr>
          <p:cNvSpPr/>
          <p:nvPr/>
        </p:nvSpPr>
        <p:spPr>
          <a:xfrm>
            <a:off x="667809" y="4613492"/>
            <a:ext cx="8116505" cy="1015663"/>
          </a:xfrm>
          <a:prstGeom prst="rect">
            <a:avLst/>
          </a:prstGeom>
        </p:spPr>
        <p:txBody>
          <a:bodyPr wrap="square">
            <a:spAutoFit/>
          </a:bodyPr>
          <a:lstStyle/>
          <a:p>
            <a:pPr marL="360363" indent="-360363"/>
            <a:r>
              <a:rPr lang="en-US" altLang="zh-TW" sz="2000" i="1" dirty="0">
                <a:solidFill>
                  <a:srgbClr val="0080FF"/>
                </a:solidFill>
                <a:latin typeface="Calibri" panose="020F0502020204030204" pitchFamily="34" charset="0"/>
              </a:rPr>
              <a:t>A: 	There </a:t>
            </a:r>
            <a:r>
              <a:rPr lang="en-US" altLang="zh-TW" sz="2000" b="1" i="1" dirty="0">
                <a:solidFill>
                  <a:srgbClr val="0080FF"/>
                </a:solidFill>
                <a:latin typeface="Calibri" panose="020F0502020204030204" pitchFamily="34" charset="0"/>
              </a:rPr>
              <a:t>used to be </a:t>
            </a:r>
            <a:r>
              <a:rPr lang="en-US" altLang="zh-TW" sz="2000" i="1" dirty="0">
                <a:solidFill>
                  <a:srgbClr val="0080FF"/>
                </a:solidFill>
                <a:latin typeface="Calibri" panose="020F0502020204030204" pitchFamily="34" charset="0"/>
              </a:rPr>
              <a:t>a lot of cars in my street, but now only residents can park on it.</a:t>
            </a:r>
          </a:p>
          <a:p>
            <a:pPr marL="360363" indent="-360363"/>
            <a:r>
              <a:rPr lang="en-US" altLang="zh-TW" sz="2000" i="1" dirty="0">
                <a:solidFill>
                  <a:srgbClr val="0080FF"/>
                </a:solidFill>
                <a:latin typeface="Calibri" panose="020F0502020204030204" pitchFamily="34" charset="0"/>
              </a:rPr>
              <a:t>B: 	What do visitors do? Can they drive up to your house?</a:t>
            </a:r>
            <a:endParaRPr lang="zh-TW" altLang="en-US" sz="2000" i="1" dirty="0">
              <a:solidFill>
                <a:srgbClr val="0080FF"/>
              </a:solidFill>
              <a:latin typeface="Calibri" panose="020F0502020204030204" pitchFamily="34" charset="0"/>
            </a:endParaRPr>
          </a:p>
        </p:txBody>
      </p:sp>
    </p:spTree>
    <p:extLst>
      <p:ext uri="{BB962C8B-B14F-4D97-AF65-F5344CB8AC3E}">
        <p14:creationId xmlns:p14="http://schemas.microsoft.com/office/powerpoint/2010/main" xmlns="" val="3052554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6" y="71931"/>
            <a:ext cx="7991900" cy="892552"/>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7b</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Homes around the world</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327486" y="1713407"/>
            <a:ext cx="2064755" cy="163121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photos of four homes. What are they made of?</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84</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xmlns="" id="{DE1F8715-5851-4BBC-A0C2-A42C8BAC8C8D}"/>
              </a:ext>
            </a:extLst>
          </p:cNvPr>
          <p:cNvSpPr/>
          <p:nvPr/>
        </p:nvSpPr>
        <p:spPr>
          <a:xfrm>
            <a:off x="327486" y="1097389"/>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a:t>
            </a:r>
            <a:endParaRPr lang="zh-TW" altLang="en-US" sz="3200" b="1" dirty="0">
              <a:solidFill>
                <a:srgbClr val="E60000"/>
              </a:solidFill>
              <a:latin typeface="Calibri" panose="020F0502020204030204" pitchFamily="34" charset="0"/>
            </a:endParaRPr>
          </a:p>
        </p:txBody>
      </p:sp>
      <p:sp>
        <p:nvSpPr>
          <p:cNvPr id="13" name="矩形 12">
            <a:extLst>
              <a:ext uri="{FF2B5EF4-FFF2-40B4-BE49-F238E27FC236}">
                <a16:creationId xmlns:a16="http://schemas.microsoft.com/office/drawing/2014/main" xmlns="" id="{ADE94998-74B7-41BC-AE4A-64D3E7DA9752}"/>
              </a:ext>
            </a:extLst>
          </p:cNvPr>
          <p:cNvSpPr/>
          <p:nvPr/>
        </p:nvSpPr>
        <p:spPr>
          <a:xfrm>
            <a:off x="2014949" y="914451"/>
            <a:ext cx="3632319" cy="877163"/>
          </a:xfrm>
          <a:prstGeom prst="rect">
            <a:avLst/>
          </a:prstGeom>
        </p:spPr>
        <p:txBody>
          <a:bodyPr wrap="square">
            <a:spAutoFit/>
          </a:bodyPr>
          <a:lstStyle/>
          <a:p>
            <a:r>
              <a:rPr lang="en-US" altLang="zh-TW" sz="1700" b="1" dirty="0">
                <a:solidFill>
                  <a:srgbClr val="FF0066"/>
                </a:solidFill>
                <a:latin typeface="Segoe Print" panose="02000600000000000000" pitchFamily="2" charset="0"/>
              </a:rPr>
              <a:t>Photo A (houses in Cappadocia): rock</a:t>
            </a:r>
          </a:p>
          <a:p>
            <a:r>
              <a:rPr lang="en-US" altLang="zh-TW" sz="1700" b="1" dirty="0">
                <a:solidFill>
                  <a:srgbClr val="FF0066"/>
                </a:solidFill>
                <a:latin typeface="Segoe Print" panose="02000600000000000000" pitchFamily="2" charset="0"/>
              </a:rPr>
              <a:t>Photo B (ger): cloth and wood</a:t>
            </a:r>
          </a:p>
        </p:txBody>
      </p:sp>
      <p:pic>
        <p:nvPicPr>
          <p:cNvPr id="3074" name="Picture 2"/>
          <p:cNvPicPr>
            <a:picLocks noChangeAspect="1" noChangeArrowheads="1"/>
          </p:cNvPicPr>
          <p:nvPr/>
        </p:nvPicPr>
        <p:blipFill>
          <a:blip r:embed="rId3" cstate="print"/>
          <a:srcRect/>
          <a:stretch>
            <a:fillRect/>
          </a:stretch>
        </p:blipFill>
        <p:spPr bwMode="auto">
          <a:xfrm>
            <a:off x="2483224" y="1745345"/>
            <a:ext cx="6660776" cy="4625396"/>
          </a:xfrm>
          <a:prstGeom prst="rect">
            <a:avLst/>
          </a:prstGeom>
          <a:noFill/>
          <a:ln w="9525">
            <a:noFill/>
            <a:miter lim="800000"/>
            <a:headEnd/>
            <a:tailEnd/>
          </a:ln>
        </p:spPr>
      </p:pic>
      <p:pic>
        <p:nvPicPr>
          <p:cNvPr id="3075" name="Picture 3"/>
          <p:cNvPicPr>
            <a:picLocks noChangeAspect="1" noChangeArrowheads="1"/>
          </p:cNvPicPr>
          <p:nvPr/>
        </p:nvPicPr>
        <p:blipFill rotWithShape="1">
          <a:blip r:embed="rId4" cstate="print"/>
          <a:srcRect t="1" r="53181" b="741"/>
          <a:stretch/>
        </p:blipFill>
        <p:spPr bwMode="auto">
          <a:xfrm>
            <a:off x="716002" y="3429000"/>
            <a:ext cx="1475846" cy="274245"/>
          </a:xfrm>
          <a:prstGeom prst="rect">
            <a:avLst/>
          </a:prstGeom>
          <a:noFill/>
          <a:ln w="9525">
            <a:noFill/>
            <a:miter lim="800000"/>
            <a:headEnd/>
            <a:tailEnd/>
          </a:ln>
        </p:spPr>
      </p:pic>
      <p:pic>
        <p:nvPicPr>
          <p:cNvPr id="10" name="Picture 3">
            <a:extLst>
              <a:ext uri="{FF2B5EF4-FFF2-40B4-BE49-F238E27FC236}">
                <a16:creationId xmlns:a16="http://schemas.microsoft.com/office/drawing/2014/main" xmlns="" id="{A047CA31-280A-45A1-BCB5-4E0CB1C5FF1D}"/>
              </a:ext>
            </a:extLst>
          </p:cNvPr>
          <p:cNvPicPr>
            <a:picLocks noChangeAspect="1" noChangeArrowheads="1"/>
          </p:cNvPicPr>
          <p:nvPr/>
        </p:nvPicPr>
        <p:blipFill rotWithShape="1">
          <a:blip r:embed="rId4" cstate="print"/>
          <a:srcRect l="53176"/>
          <a:stretch/>
        </p:blipFill>
        <p:spPr bwMode="auto">
          <a:xfrm>
            <a:off x="715835" y="3703245"/>
            <a:ext cx="1476013" cy="276293"/>
          </a:xfrm>
          <a:prstGeom prst="rect">
            <a:avLst/>
          </a:prstGeom>
          <a:noFill/>
          <a:ln w="9525">
            <a:noFill/>
            <a:miter lim="800000"/>
            <a:headEnd/>
            <a:tailEnd/>
          </a:ln>
        </p:spPr>
      </p:pic>
      <p:sp>
        <p:nvSpPr>
          <p:cNvPr id="11" name="矩形 10">
            <a:extLst>
              <a:ext uri="{FF2B5EF4-FFF2-40B4-BE49-F238E27FC236}">
                <a16:creationId xmlns:a16="http://schemas.microsoft.com/office/drawing/2014/main" xmlns="" id="{A724A929-1162-4B9D-9581-CBDFB7B2C6BE}"/>
              </a:ext>
            </a:extLst>
          </p:cNvPr>
          <p:cNvSpPr/>
          <p:nvPr/>
        </p:nvSpPr>
        <p:spPr>
          <a:xfrm>
            <a:off x="5738251" y="922185"/>
            <a:ext cx="3297688" cy="877163"/>
          </a:xfrm>
          <a:prstGeom prst="rect">
            <a:avLst/>
          </a:prstGeom>
        </p:spPr>
        <p:txBody>
          <a:bodyPr wrap="square">
            <a:spAutoFit/>
          </a:bodyPr>
          <a:lstStyle/>
          <a:p>
            <a:r>
              <a:rPr lang="en-US" altLang="zh-TW" sz="1700" b="1" dirty="0">
                <a:solidFill>
                  <a:srgbClr val="FF0066"/>
                </a:solidFill>
                <a:latin typeface="Segoe Print" panose="02000600000000000000" pitchFamily="2" charset="0"/>
              </a:rPr>
              <a:t>Photo C (river house): wood</a:t>
            </a:r>
          </a:p>
          <a:p>
            <a:r>
              <a:rPr lang="en-US" altLang="zh-TW" sz="1700" b="1" dirty="0">
                <a:solidFill>
                  <a:srgbClr val="FF0066"/>
                </a:solidFill>
                <a:latin typeface="Segoe Print" panose="02000600000000000000" pitchFamily="2" charset="0"/>
              </a:rPr>
              <a:t>Photo D (terraced houses): bricks</a:t>
            </a:r>
            <a:endParaRPr lang="zh-TW" altLang="en-US" sz="17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34722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left)">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wipe(left)">
                                      <p:cBhvr>
                                        <p:cTn id="2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84</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Think of a question you’d like to ask each home owner. Then work in pairs. Tell your partner.</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9AA95452-1780-4465-BD9D-A8BC7D833008}"/>
              </a:ext>
            </a:extLst>
          </p:cNvPr>
          <p:cNvSpPr/>
          <p:nvPr/>
        </p:nvSpPr>
        <p:spPr>
          <a:xfrm>
            <a:off x="580688" y="3457232"/>
            <a:ext cx="8135533" cy="2708434"/>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a 	Why are you so interested in traditional house design? </a:t>
            </a:r>
          </a:p>
          <a:p>
            <a:pPr marL="360000" indent="-360000">
              <a:spcBef>
                <a:spcPts val="300"/>
              </a:spcBef>
            </a:pPr>
            <a:r>
              <a:rPr lang="en-US" altLang="zh-TW" sz="2000" dirty="0">
                <a:latin typeface="Calibri" panose="020F0502020204030204" pitchFamily="34" charset="0"/>
              </a:rPr>
              <a:t>b 	We live in a new house that my dad calls a ‘box’. What do you think of the design of modern houses?</a:t>
            </a:r>
          </a:p>
          <a:p>
            <a:pPr marL="360000" indent="-360000">
              <a:spcBef>
                <a:spcPts val="300"/>
              </a:spcBef>
            </a:pPr>
            <a:r>
              <a:rPr lang="en-US" altLang="zh-TW" sz="2000" dirty="0">
                <a:latin typeface="Calibri" panose="020F0502020204030204" pitchFamily="34" charset="0"/>
              </a:rPr>
              <a:t>c 	Why are some types of house more common in some areas of the world than in others?</a:t>
            </a:r>
          </a:p>
          <a:p>
            <a:pPr marL="360000" indent="-360000">
              <a:spcBef>
                <a:spcPts val="300"/>
              </a:spcBef>
            </a:pPr>
            <a:r>
              <a:rPr lang="en-US" altLang="zh-TW" sz="2000" dirty="0">
                <a:latin typeface="Calibri" panose="020F0502020204030204" pitchFamily="34" charset="0"/>
              </a:rPr>
              <a:t>d 	You mentioned shelters in your last </a:t>
            </a:r>
            <a:r>
              <a:rPr lang="en-US" altLang="zh-TW" sz="2000" dirty="0" err="1">
                <a:latin typeface="Calibri" panose="020F0502020204030204" pitchFamily="34" charset="0"/>
              </a:rPr>
              <a:t>programme</a:t>
            </a:r>
            <a:r>
              <a:rPr lang="en-US" altLang="zh-TW" sz="2000" dirty="0">
                <a:latin typeface="Calibri" panose="020F0502020204030204" pitchFamily="34" charset="0"/>
              </a:rPr>
              <a:t>. What’s the difference between a shelter and a home?</a:t>
            </a:r>
          </a:p>
          <a:p>
            <a:pPr marL="360000" indent="-360000">
              <a:spcBef>
                <a:spcPts val="300"/>
              </a:spcBef>
            </a:pPr>
            <a:r>
              <a:rPr lang="en-US" altLang="zh-TW" sz="2000" dirty="0">
                <a:latin typeface="Calibri" panose="020F0502020204030204" pitchFamily="34" charset="0"/>
              </a:rPr>
              <a:t>e 	I’d like to stay in a </a:t>
            </a:r>
            <a:r>
              <a:rPr lang="en-US" altLang="zh-TW" sz="2000" dirty="0" err="1">
                <a:latin typeface="Calibri" panose="020F0502020204030204" pitchFamily="34" charset="0"/>
              </a:rPr>
              <a:t>ger</a:t>
            </a:r>
            <a:r>
              <a:rPr lang="en-US" altLang="zh-TW" sz="2000" dirty="0">
                <a:latin typeface="Calibri" panose="020F0502020204030204" pitchFamily="34" charset="0"/>
              </a:rPr>
              <a:t>, but they look a bit basic. What are they really like?</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xmlns="" id="{4179DA63-4B1A-474F-B22A-9DB6ECE0558C}"/>
              </a:ext>
            </a:extLst>
          </p:cNvPr>
          <p:cNvSpPr/>
          <p:nvPr/>
        </p:nvSpPr>
        <p:spPr>
          <a:xfrm>
            <a:off x="2638190" y="764255"/>
            <a:ext cx="6155852" cy="1477328"/>
          </a:xfrm>
          <a:prstGeom prst="rect">
            <a:avLst/>
          </a:prstGeom>
        </p:spPr>
        <p:txBody>
          <a:bodyPr wrap="none">
            <a:spAutoFit/>
          </a:bodyPr>
          <a:lstStyle/>
          <a:p>
            <a:r>
              <a:rPr lang="en-US" altLang="zh-TW" b="1" dirty="0">
                <a:solidFill>
                  <a:srgbClr val="FF0066"/>
                </a:solidFill>
                <a:latin typeface="Segoe Print" panose="02000600000000000000" pitchFamily="2" charset="0"/>
              </a:rPr>
              <a:t>EXAMPLE ANSWERS</a:t>
            </a:r>
          </a:p>
          <a:p>
            <a:r>
              <a:rPr lang="en-US" altLang="zh-TW" b="1" dirty="0">
                <a:solidFill>
                  <a:srgbClr val="FF0066"/>
                </a:solidFill>
                <a:latin typeface="Segoe Print" panose="02000600000000000000" pitchFamily="2" charset="0"/>
              </a:rPr>
              <a:t>Photo A: What tools do you use to build the house?</a:t>
            </a:r>
          </a:p>
          <a:p>
            <a:r>
              <a:rPr lang="en-US" altLang="zh-TW" b="1" dirty="0">
                <a:solidFill>
                  <a:srgbClr val="FF0066"/>
                </a:solidFill>
                <a:latin typeface="Segoe Print" panose="02000600000000000000" pitchFamily="2" charset="0"/>
              </a:rPr>
              <a:t>Photo B: Where do you get the cloth/wood from?</a:t>
            </a:r>
          </a:p>
          <a:p>
            <a:r>
              <a:rPr lang="en-US" altLang="zh-TW" b="1" dirty="0">
                <a:solidFill>
                  <a:srgbClr val="FF0066"/>
                </a:solidFill>
                <a:latin typeface="Segoe Print" panose="02000600000000000000" pitchFamily="2" charset="0"/>
              </a:rPr>
              <a:t>Photo C: How do you heat the place in winter?</a:t>
            </a:r>
          </a:p>
          <a:p>
            <a:r>
              <a:rPr lang="en-US" altLang="zh-TW" b="1" dirty="0">
                <a:solidFill>
                  <a:srgbClr val="FF0066"/>
                </a:solidFill>
                <a:latin typeface="Segoe Print" panose="02000600000000000000" pitchFamily="2" charset="0"/>
              </a:rPr>
              <a:t>Photo D: What are your </a:t>
            </a:r>
            <a:r>
              <a:rPr lang="en-US" altLang="zh-TW" b="1" dirty="0" err="1">
                <a:solidFill>
                  <a:srgbClr val="FF0066"/>
                </a:solidFill>
                <a:latin typeface="Segoe Print" panose="02000600000000000000" pitchFamily="2" charset="0"/>
              </a:rPr>
              <a:t>neighbours</a:t>
            </a:r>
            <a:r>
              <a:rPr lang="en-US" altLang="zh-TW" b="1" dirty="0">
                <a:solidFill>
                  <a:srgbClr val="FF0066"/>
                </a:solidFill>
                <a:latin typeface="Segoe Print" panose="02000600000000000000" pitchFamily="2" charset="0"/>
              </a:rPr>
              <a:t> like?</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xmlns="" id="{91CC86A4-26D7-4FE8-B9CA-08A713AD4248}"/>
              </a:ext>
            </a:extLst>
          </p:cNvPr>
          <p:cNvSpPr/>
          <p:nvPr/>
        </p:nvSpPr>
        <p:spPr>
          <a:xfrm>
            <a:off x="306608" y="2401010"/>
            <a:ext cx="8489136"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Marta </a:t>
            </a:r>
            <a:r>
              <a:rPr lang="en-US" altLang="zh-TW" sz="2000" dirty="0" err="1">
                <a:latin typeface="Calibri" panose="020F0502020204030204" pitchFamily="34" charset="0"/>
                <a:cs typeface="Calibri" panose="020F0502020204030204" pitchFamily="34" charset="0"/>
              </a:rPr>
              <a:t>Fereira</a:t>
            </a:r>
            <a:r>
              <a:rPr lang="en-US" altLang="zh-TW" sz="2000" dirty="0">
                <a:latin typeface="Calibri" panose="020F0502020204030204" pitchFamily="34" charset="0"/>
                <a:cs typeface="Calibri" panose="020F0502020204030204" pitchFamily="34" charset="0"/>
              </a:rPr>
              <a:t> presents the TV series </a:t>
            </a:r>
            <a:r>
              <a:rPr lang="en-US" altLang="zh-TW" sz="2000" i="1" dirty="0">
                <a:latin typeface="Calibri" panose="020F0502020204030204" pitchFamily="34" charset="0"/>
                <a:cs typeface="Calibri" panose="020F0502020204030204" pitchFamily="34" charset="0"/>
              </a:rPr>
              <a:t>Home Planet</a:t>
            </a:r>
            <a:r>
              <a:rPr lang="en-US" altLang="zh-TW" sz="2000" dirty="0">
                <a:latin typeface="Calibri" panose="020F0502020204030204" pitchFamily="34" charset="0"/>
                <a:cs typeface="Calibri" panose="020F0502020204030204" pitchFamily="34" charset="0"/>
              </a:rPr>
              <a:t>. Read the questions (a–e) that viewers have sent in to the </a:t>
            </a:r>
            <a:r>
              <a:rPr lang="en-US" altLang="zh-TW" sz="2000" dirty="0" err="1">
                <a:latin typeface="Calibri" panose="020F0502020204030204" pitchFamily="34" charset="0"/>
                <a:cs typeface="Calibri" panose="020F0502020204030204" pitchFamily="34" charset="0"/>
              </a:rPr>
              <a:t>programme’s</a:t>
            </a:r>
            <a:r>
              <a:rPr lang="en-US" altLang="zh-TW" sz="2000" dirty="0">
                <a:latin typeface="Calibri" panose="020F0502020204030204" pitchFamily="34" charset="0"/>
                <a:cs typeface="Calibri" panose="020F0502020204030204" pitchFamily="34" charset="0"/>
              </a:rPr>
              <a:t> website. Then listen and match Marta’s podcast replies (1–5) with the questions.</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xmlns="" id="{03C82D57-04A2-4803-8D20-409C31D5ABF4}"/>
              </a:ext>
            </a:extLst>
          </p:cNvPr>
          <p:cNvSpPr/>
          <p:nvPr/>
        </p:nvSpPr>
        <p:spPr>
          <a:xfrm>
            <a:off x="312744" y="3863684"/>
            <a:ext cx="352982" cy="369332"/>
          </a:xfrm>
          <a:prstGeom prst="rect">
            <a:avLst/>
          </a:prstGeom>
        </p:spPr>
        <p:txBody>
          <a:bodyPr wrap="none">
            <a:spAutoFit/>
          </a:bodyPr>
          <a:lstStyle/>
          <a:p>
            <a:r>
              <a:rPr lang="en-US" altLang="zh-TW" b="1" dirty="0">
                <a:solidFill>
                  <a:srgbClr val="FF0066"/>
                </a:solidFill>
                <a:latin typeface="Segoe Print" panose="02000600000000000000" pitchFamily="2" charset="0"/>
              </a:rPr>
              <a:t>5</a:t>
            </a:r>
          </a:p>
        </p:txBody>
      </p:sp>
      <p:sp>
        <p:nvSpPr>
          <p:cNvPr id="16" name="矩形 15">
            <a:extLst>
              <a:ext uri="{FF2B5EF4-FFF2-40B4-BE49-F238E27FC236}">
                <a16:creationId xmlns:a16="http://schemas.microsoft.com/office/drawing/2014/main" xmlns="" id="{CC82F514-10F3-490B-8401-EB1013E8FE33}"/>
              </a:ext>
            </a:extLst>
          </p:cNvPr>
          <p:cNvSpPr/>
          <p:nvPr/>
        </p:nvSpPr>
        <p:spPr>
          <a:xfrm>
            <a:off x="7030294" y="3117676"/>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56</a:t>
            </a:r>
            <a:endParaRPr lang="zh-TW" altLang="en-US" dirty="0">
              <a:solidFill>
                <a:schemeClr val="bg1">
                  <a:lumMod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xmlns="" id="{9AD8B28A-8B05-4CFD-86D0-827BEF73257B}"/>
              </a:ext>
            </a:extLst>
          </p:cNvPr>
          <p:cNvSpPr/>
          <p:nvPr/>
        </p:nvSpPr>
        <p:spPr>
          <a:xfrm>
            <a:off x="345766" y="3461105"/>
            <a:ext cx="314510" cy="400110"/>
          </a:xfrm>
          <a:prstGeom prst="rect">
            <a:avLst/>
          </a:prstGeom>
        </p:spPr>
        <p:txBody>
          <a:bodyPr wrap="none">
            <a:spAutoFit/>
          </a:bodyPr>
          <a:lstStyle/>
          <a:p>
            <a:r>
              <a:rPr lang="en-US" altLang="zh-TW" sz="2000" i="1" dirty="0">
                <a:solidFill>
                  <a:srgbClr val="0080FF"/>
                </a:solidFill>
                <a:latin typeface="Calibri" panose="020F0502020204030204" pitchFamily="34" charset="0"/>
                <a:cs typeface="Calibri" panose="020F0502020204030204" pitchFamily="34" charset="0"/>
              </a:rPr>
              <a:t>1</a:t>
            </a:r>
            <a:endParaRPr lang="zh-TW" altLang="en-US" sz="2000" dirty="0">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xmlns="" id="{5711A387-658D-4B5A-A6C8-B38B370717D8}"/>
              </a:ext>
            </a:extLst>
          </p:cNvPr>
          <p:cNvSpPr/>
          <p:nvPr/>
        </p:nvSpPr>
        <p:spPr>
          <a:xfrm>
            <a:off x="316306" y="4495361"/>
            <a:ext cx="352982" cy="369332"/>
          </a:xfrm>
          <a:prstGeom prst="rect">
            <a:avLst/>
          </a:prstGeom>
        </p:spPr>
        <p:txBody>
          <a:bodyPr wrap="none">
            <a:spAutoFit/>
          </a:bodyPr>
          <a:lstStyle/>
          <a:p>
            <a:r>
              <a:rPr lang="en-US" altLang="zh-TW" b="1" dirty="0">
                <a:solidFill>
                  <a:srgbClr val="FF0066"/>
                </a:solidFill>
                <a:latin typeface="Segoe Print" panose="02000600000000000000" pitchFamily="2" charset="0"/>
              </a:rPr>
              <a:t>4</a:t>
            </a:r>
          </a:p>
        </p:txBody>
      </p:sp>
      <p:sp>
        <p:nvSpPr>
          <p:cNvPr id="18" name="矩形 17">
            <a:extLst>
              <a:ext uri="{FF2B5EF4-FFF2-40B4-BE49-F238E27FC236}">
                <a16:creationId xmlns:a16="http://schemas.microsoft.com/office/drawing/2014/main" xmlns="" id="{47176C81-15B7-4AF8-98DC-818C2C1DA8CF}"/>
              </a:ext>
            </a:extLst>
          </p:cNvPr>
          <p:cNvSpPr/>
          <p:nvPr/>
        </p:nvSpPr>
        <p:spPr>
          <a:xfrm>
            <a:off x="343084" y="5145847"/>
            <a:ext cx="352982" cy="369332"/>
          </a:xfrm>
          <a:prstGeom prst="rect">
            <a:avLst/>
          </a:prstGeom>
        </p:spPr>
        <p:txBody>
          <a:bodyPr wrap="none">
            <a:spAutoFit/>
          </a:bodyPr>
          <a:lstStyle/>
          <a:p>
            <a:r>
              <a:rPr lang="en-US" altLang="zh-TW" b="1" dirty="0">
                <a:solidFill>
                  <a:srgbClr val="FF0066"/>
                </a:solidFill>
                <a:latin typeface="Segoe Print" panose="02000600000000000000" pitchFamily="2" charset="0"/>
              </a:rPr>
              <a:t>2</a:t>
            </a:r>
          </a:p>
        </p:txBody>
      </p:sp>
      <p:sp>
        <p:nvSpPr>
          <p:cNvPr id="19" name="矩形 18">
            <a:extLst>
              <a:ext uri="{FF2B5EF4-FFF2-40B4-BE49-F238E27FC236}">
                <a16:creationId xmlns:a16="http://schemas.microsoft.com/office/drawing/2014/main" xmlns="" id="{F2A48FBD-1919-44CD-A154-0764615B31A7}"/>
              </a:ext>
            </a:extLst>
          </p:cNvPr>
          <p:cNvSpPr/>
          <p:nvPr/>
        </p:nvSpPr>
        <p:spPr>
          <a:xfrm>
            <a:off x="336732" y="5796595"/>
            <a:ext cx="352982" cy="369332"/>
          </a:xfrm>
          <a:prstGeom prst="rect">
            <a:avLst/>
          </a:prstGeom>
        </p:spPr>
        <p:txBody>
          <a:bodyPr wrap="none">
            <a:spAutoFit/>
          </a:bodyPr>
          <a:lstStyle/>
          <a:p>
            <a:r>
              <a:rPr lang="en-US" altLang="zh-TW" b="1" dirty="0">
                <a:solidFill>
                  <a:srgbClr val="FF0066"/>
                </a:solidFill>
                <a:latin typeface="Segoe Print" panose="02000600000000000000" pitchFamily="2" charset="0"/>
              </a:rPr>
              <a:t>3</a:t>
            </a:r>
          </a:p>
        </p:txBody>
      </p:sp>
    </p:spTree>
    <p:extLst>
      <p:ext uri="{BB962C8B-B14F-4D97-AF65-F5344CB8AC3E}">
        <p14:creationId xmlns:p14="http://schemas.microsoft.com/office/powerpoint/2010/main" xmlns=""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wipe(left)">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wipe(left)">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wipe(left)">
                                      <p:cBhvr>
                                        <p:cTn id="2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xmlns="" id="{9AA95452-1780-4465-BD9D-A8BC7D833008}"/>
              </a:ext>
            </a:extLst>
          </p:cNvPr>
          <p:cNvSpPr/>
          <p:nvPr/>
        </p:nvSpPr>
        <p:spPr>
          <a:xfrm>
            <a:off x="650895" y="804536"/>
            <a:ext cx="8135533" cy="3323987"/>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Traditional houses usually survive bad _____________ conditions better than modern ones.</a:t>
            </a:r>
          </a:p>
          <a:p>
            <a:pPr marL="360000" indent="-360000">
              <a:spcBef>
                <a:spcPts val="600"/>
              </a:spcBef>
            </a:pPr>
            <a:r>
              <a:rPr lang="en-US" altLang="zh-TW" sz="2000" dirty="0">
                <a:latin typeface="Calibri" panose="020F0502020204030204" pitchFamily="34" charset="0"/>
              </a:rPr>
              <a:t>2 	Rock homes heat up less quickly than _____________ _____________.</a:t>
            </a:r>
          </a:p>
          <a:p>
            <a:pPr marL="360000" indent="-360000">
              <a:spcBef>
                <a:spcPts val="600"/>
              </a:spcBef>
            </a:pPr>
            <a:r>
              <a:rPr lang="en-US" altLang="zh-TW" sz="2000" dirty="0">
                <a:latin typeface="Calibri" panose="020F0502020204030204" pitchFamily="34" charset="0"/>
              </a:rPr>
              <a:t>3 	You can put up a ger much faster than a _____________ _____________.</a:t>
            </a:r>
          </a:p>
          <a:p>
            <a:pPr marL="360000" indent="-360000">
              <a:spcBef>
                <a:spcPts val="600"/>
              </a:spcBef>
            </a:pPr>
            <a:r>
              <a:rPr lang="en-US" altLang="zh-TW" sz="2000" dirty="0">
                <a:latin typeface="Calibri" panose="020F0502020204030204" pitchFamily="34" charset="0"/>
              </a:rPr>
              <a:t>4 	You can live much more safely above the _____________.</a:t>
            </a:r>
          </a:p>
          <a:p>
            <a:pPr marL="360000" indent="-360000">
              <a:spcBef>
                <a:spcPts val="600"/>
              </a:spcBef>
            </a:pPr>
            <a:r>
              <a:rPr lang="en-US" altLang="zh-TW" sz="2000" dirty="0">
                <a:latin typeface="Calibri" panose="020F0502020204030204" pitchFamily="34" charset="0"/>
              </a:rPr>
              <a:t>5 	Modern houses are getting smaller and _____________.</a:t>
            </a:r>
          </a:p>
          <a:p>
            <a:pPr marL="360000" indent="-360000">
              <a:spcBef>
                <a:spcPts val="600"/>
              </a:spcBef>
            </a:pPr>
            <a:r>
              <a:rPr lang="en-US" altLang="zh-TW" sz="2000" dirty="0">
                <a:latin typeface="Calibri" panose="020F0502020204030204" pitchFamily="34" charset="0"/>
              </a:rPr>
              <a:t>6 	Unfortunately, sometimes _____________ _____________ are also built badly.</a:t>
            </a:r>
          </a:p>
          <a:p>
            <a:pPr marL="360000" indent="-360000">
              <a:spcBef>
                <a:spcPts val="600"/>
              </a:spcBef>
            </a:pPr>
            <a:r>
              <a:rPr lang="en-US" altLang="zh-TW" sz="2000" dirty="0">
                <a:latin typeface="Calibri" panose="020F0502020204030204" pitchFamily="34" charset="0"/>
              </a:rPr>
              <a:t>7 	Modern houses don’t work as efficiently as ____________ ___________.</a:t>
            </a:r>
            <a:endParaRPr lang="zh-TW" altLang="en-US" sz="2000" dirty="0">
              <a:latin typeface="Calibri" panose="020F0502020204030204" pitchFamily="34" charset="0"/>
            </a:endParaRPr>
          </a:p>
        </p:txBody>
      </p:sp>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84</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again and complete the sentences.</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xmlns="" id="{59DC50ED-E7C6-40B8-AEBD-88ECF5F481B9}"/>
              </a:ext>
            </a:extLst>
          </p:cNvPr>
          <p:cNvSpPr/>
          <p:nvPr/>
        </p:nvSpPr>
        <p:spPr>
          <a:xfrm>
            <a:off x="327433" y="4294629"/>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of the homes in the photos would you like to spend time in? Why?</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5C5C651B-B9F2-46FC-A882-4B33A12C2469}"/>
              </a:ext>
            </a:extLst>
          </p:cNvPr>
          <p:cNvSpPr/>
          <p:nvPr/>
        </p:nvSpPr>
        <p:spPr>
          <a:xfrm>
            <a:off x="7220948" y="33556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56</a:t>
            </a:r>
            <a:endParaRPr lang="zh-TW" altLang="en-US" dirty="0">
              <a:solidFill>
                <a:schemeClr val="bg1">
                  <a:lumMod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08250808-5983-4994-9857-55DAEF0A02CB}"/>
              </a:ext>
            </a:extLst>
          </p:cNvPr>
          <p:cNvSpPr/>
          <p:nvPr/>
        </p:nvSpPr>
        <p:spPr>
          <a:xfrm>
            <a:off x="5351307" y="849400"/>
            <a:ext cx="1132041" cy="369332"/>
          </a:xfrm>
          <a:prstGeom prst="rect">
            <a:avLst/>
          </a:prstGeom>
        </p:spPr>
        <p:txBody>
          <a:bodyPr wrap="none">
            <a:spAutoFit/>
          </a:bodyPr>
          <a:lstStyle/>
          <a:p>
            <a:r>
              <a:rPr lang="en-US" altLang="zh-TW" b="1" dirty="0">
                <a:solidFill>
                  <a:srgbClr val="FF0066"/>
                </a:solidFill>
                <a:latin typeface="Segoe Print" panose="02000600000000000000" pitchFamily="2" charset="0"/>
              </a:rPr>
              <a:t>weather</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xmlns="" id="{E3CC69EC-DBDE-4372-A645-CF1B8909B777}"/>
              </a:ext>
            </a:extLst>
          </p:cNvPr>
          <p:cNvSpPr/>
          <p:nvPr/>
        </p:nvSpPr>
        <p:spPr>
          <a:xfrm>
            <a:off x="5480515" y="1524772"/>
            <a:ext cx="755335" cy="369332"/>
          </a:xfrm>
          <a:prstGeom prst="rect">
            <a:avLst/>
          </a:prstGeom>
        </p:spPr>
        <p:txBody>
          <a:bodyPr wrap="none">
            <a:spAutoFit/>
          </a:bodyPr>
          <a:lstStyle/>
          <a:p>
            <a:r>
              <a:rPr lang="en-US" altLang="zh-TW" b="1" dirty="0">
                <a:solidFill>
                  <a:srgbClr val="FF0066"/>
                </a:solidFill>
                <a:latin typeface="Segoe Print" panose="02000600000000000000" pitchFamily="2" charset="0"/>
              </a:rPr>
              <a:t>brick</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xmlns="" id="{68AE4AE4-111B-45DD-A118-D8DD58026349}"/>
              </a:ext>
            </a:extLst>
          </p:cNvPr>
          <p:cNvSpPr/>
          <p:nvPr/>
        </p:nvSpPr>
        <p:spPr>
          <a:xfrm>
            <a:off x="5583903" y="1923200"/>
            <a:ext cx="1072730" cy="369332"/>
          </a:xfrm>
          <a:prstGeom prst="rect">
            <a:avLst/>
          </a:prstGeom>
        </p:spPr>
        <p:txBody>
          <a:bodyPr wrap="none">
            <a:spAutoFit/>
          </a:bodyPr>
          <a:lstStyle/>
          <a:p>
            <a:r>
              <a:rPr lang="en-US" altLang="zh-TW" b="1" dirty="0">
                <a:solidFill>
                  <a:srgbClr val="FF0066"/>
                </a:solidFill>
                <a:latin typeface="Segoe Print" panose="02000600000000000000" pitchFamily="2" charset="0"/>
              </a:rPr>
              <a:t>wooden</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xmlns="" id="{66C73196-618B-4549-BE19-77122BC90220}"/>
              </a:ext>
            </a:extLst>
          </p:cNvPr>
          <p:cNvSpPr/>
          <p:nvPr/>
        </p:nvSpPr>
        <p:spPr>
          <a:xfrm>
            <a:off x="5777050" y="2295543"/>
            <a:ext cx="867545"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water</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xmlns="" id="{44C9A63D-AF7F-4AD1-B27B-119629763840}"/>
              </a:ext>
            </a:extLst>
          </p:cNvPr>
          <p:cNvSpPr/>
          <p:nvPr/>
        </p:nvSpPr>
        <p:spPr>
          <a:xfrm>
            <a:off x="5640008" y="2677818"/>
            <a:ext cx="1016625" cy="369332"/>
          </a:xfrm>
          <a:prstGeom prst="rect">
            <a:avLst/>
          </a:prstGeom>
        </p:spPr>
        <p:txBody>
          <a:bodyPr wrap="none">
            <a:spAutoFit/>
          </a:bodyPr>
          <a:lstStyle/>
          <a:p>
            <a:r>
              <a:rPr lang="en-US" altLang="zh-TW" b="1" dirty="0">
                <a:solidFill>
                  <a:srgbClr val="FF0066"/>
                </a:solidFill>
                <a:latin typeface="Segoe Print" panose="02000600000000000000" pitchFamily="2" charset="0"/>
              </a:rPr>
              <a:t>smaller</a:t>
            </a:r>
            <a:endParaRPr lang="zh-TW" altLang="en-US" b="1" dirty="0">
              <a:solidFill>
                <a:srgbClr val="FF0066"/>
              </a:solidFill>
              <a:latin typeface="Segoe Print" panose="02000600000000000000" pitchFamily="2" charset="0"/>
            </a:endParaRPr>
          </a:p>
        </p:txBody>
      </p:sp>
      <p:sp>
        <p:nvSpPr>
          <p:cNvPr id="26" name="矩形 25">
            <a:extLst>
              <a:ext uri="{FF2B5EF4-FFF2-40B4-BE49-F238E27FC236}">
                <a16:creationId xmlns:a16="http://schemas.microsoft.com/office/drawing/2014/main" xmlns="" id="{44C9A63D-AF7F-4AD1-B27B-119629763840}"/>
              </a:ext>
            </a:extLst>
          </p:cNvPr>
          <p:cNvSpPr/>
          <p:nvPr/>
        </p:nvSpPr>
        <p:spPr>
          <a:xfrm>
            <a:off x="4157627" y="3079546"/>
            <a:ext cx="1087157" cy="369332"/>
          </a:xfrm>
          <a:prstGeom prst="rect">
            <a:avLst/>
          </a:prstGeom>
        </p:spPr>
        <p:txBody>
          <a:bodyPr wrap="none">
            <a:spAutoFit/>
          </a:bodyPr>
          <a:lstStyle/>
          <a:p>
            <a:r>
              <a:rPr lang="en-US" altLang="zh-TW" b="1" dirty="0">
                <a:solidFill>
                  <a:srgbClr val="FF0066"/>
                </a:solidFill>
                <a:latin typeface="Segoe Print" panose="02000600000000000000" pitchFamily="2" charset="0"/>
              </a:rPr>
              <a:t>modern</a:t>
            </a:r>
            <a:endParaRPr lang="zh-TW" altLang="en-US" b="1" dirty="0">
              <a:solidFill>
                <a:srgbClr val="FF0066"/>
              </a:solidFill>
              <a:latin typeface="Segoe Print" panose="02000600000000000000" pitchFamily="2" charset="0"/>
            </a:endParaRPr>
          </a:p>
        </p:txBody>
      </p:sp>
      <p:sp>
        <p:nvSpPr>
          <p:cNvPr id="27" name="矩形 26">
            <a:extLst>
              <a:ext uri="{FF2B5EF4-FFF2-40B4-BE49-F238E27FC236}">
                <a16:creationId xmlns:a16="http://schemas.microsoft.com/office/drawing/2014/main" xmlns="" id="{44C9A63D-AF7F-4AD1-B27B-119629763840}"/>
              </a:ext>
            </a:extLst>
          </p:cNvPr>
          <p:cNvSpPr/>
          <p:nvPr/>
        </p:nvSpPr>
        <p:spPr>
          <a:xfrm>
            <a:off x="5659619" y="3738228"/>
            <a:ext cx="1417376" cy="369332"/>
          </a:xfrm>
          <a:prstGeom prst="rect">
            <a:avLst/>
          </a:prstGeom>
        </p:spPr>
        <p:txBody>
          <a:bodyPr wrap="none">
            <a:spAutoFit/>
          </a:bodyPr>
          <a:lstStyle/>
          <a:p>
            <a:r>
              <a:rPr lang="en-US" altLang="zh-TW" b="1" dirty="0">
                <a:solidFill>
                  <a:srgbClr val="FF0066"/>
                </a:solidFill>
                <a:latin typeface="Segoe Print" panose="02000600000000000000" pitchFamily="2" charset="0"/>
              </a:rPr>
              <a:t>traditional</a:t>
            </a:r>
            <a:endParaRPr lang="zh-TW" altLang="en-US" b="1" dirty="0">
              <a:solidFill>
                <a:srgbClr val="FF0066"/>
              </a:solidFill>
              <a:latin typeface="Segoe Print" panose="02000600000000000000" pitchFamily="2" charset="0"/>
            </a:endParaRPr>
          </a:p>
        </p:txBody>
      </p:sp>
      <p:sp>
        <p:nvSpPr>
          <p:cNvPr id="29" name="矩形 28">
            <a:extLst>
              <a:ext uri="{FF2B5EF4-FFF2-40B4-BE49-F238E27FC236}">
                <a16:creationId xmlns:a16="http://schemas.microsoft.com/office/drawing/2014/main" xmlns="" id="{08250808-5983-4994-9857-55DAEF0A02CB}"/>
              </a:ext>
            </a:extLst>
          </p:cNvPr>
          <p:cNvSpPr/>
          <p:nvPr/>
        </p:nvSpPr>
        <p:spPr>
          <a:xfrm>
            <a:off x="650895" y="4740286"/>
            <a:ext cx="8183007" cy="1477328"/>
          </a:xfrm>
          <a:prstGeom prst="rect">
            <a:avLst/>
          </a:prstGeom>
        </p:spPr>
        <p:txBody>
          <a:bodyPr wrap="square">
            <a:spAutoFit/>
          </a:bodyPr>
          <a:lstStyle/>
          <a:p>
            <a:r>
              <a:rPr lang="en-US" altLang="zh-TW" b="1" dirty="0">
                <a:solidFill>
                  <a:srgbClr val="FF0066"/>
                </a:solidFill>
                <a:latin typeface="Segoe Print" panose="02000600000000000000" pitchFamily="2" charset="0"/>
              </a:rPr>
              <a:t>EXAMPLE ANSWERS</a:t>
            </a:r>
          </a:p>
          <a:p>
            <a:r>
              <a:rPr lang="en-US" altLang="zh-TW" b="1" dirty="0">
                <a:solidFill>
                  <a:srgbClr val="FF0066"/>
                </a:solidFill>
                <a:latin typeface="Segoe Print" panose="02000600000000000000" pitchFamily="2" charset="0"/>
              </a:rPr>
              <a:t>The river houses are in a beautiful spot for fishing and going around in boats; the </a:t>
            </a:r>
            <a:r>
              <a:rPr lang="en-US" altLang="zh-TW" b="1" dirty="0" err="1">
                <a:solidFill>
                  <a:srgbClr val="FF0066"/>
                </a:solidFill>
                <a:latin typeface="Segoe Print" panose="02000600000000000000" pitchFamily="2" charset="0"/>
              </a:rPr>
              <a:t>ger</a:t>
            </a:r>
            <a:r>
              <a:rPr lang="en-US" altLang="zh-TW" b="1" dirty="0">
                <a:solidFill>
                  <a:srgbClr val="FF0066"/>
                </a:solidFill>
                <a:latin typeface="Segoe Print" panose="02000600000000000000" pitchFamily="2" charset="0"/>
              </a:rPr>
              <a:t> might be fun to put up or take down, can be moved to other locations and is a great place to socialize; the rock houses are probably warm and </a:t>
            </a:r>
            <a:r>
              <a:rPr lang="en-US" altLang="zh-TW" b="1" dirty="0" err="1">
                <a:solidFill>
                  <a:srgbClr val="FF0066"/>
                </a:solidFill>
                <a:latin typeface="Segoe Print" panose="02000600000000000000" pitchFamily="2" charset="0"/>
              </a:rPr>
              <a:t>cosy</a:t>
            </a:r>
            <a:r>
              <a:rPr lang="en-US" altLang="zh-TW" b="1" dirty="0">
                <a:solidFill>
                  <a:srgbClr val="FF0066"/>
                </a:solidFill>
                <a:latin typeface="Segoe Print" panose="02000600000000000000" pitchFamily="2" charset="0"/>
              </a:rPr>
              <a:t> and fascinating to explore.</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xmlns="" id="{2B511747-B4A7-44B2-99BF-07D5C5F27B44}"/>
              </a:ext>
            </a:extLst>
          </p:cNvPr>
          <p:cNvSpPr/>
          <p:nvPr/>
        </p:nvSpPr>
        <p:spPr>
          <a:xfrm>
            <a:off x="7076995" y="1535182"/>
            <a:ext cx="915635" cy="369332"/>
          </a:xfrm>
          <a:prstGeom prst="rect">
            <a:avLst/>
          </a:prstGeom>
        </p:spPr>
        <p:txBody>
          <a:bodyPr wrap="none">
            <a:spAutoFit/>
          </a:bodyPr>
          <a:lstStyle/>
          <a:p>
            <a:r>
              <a:rPr lang="en-US" altLang="zh-TW" b="1" dirty="0">
                <a:solidFill>
                  <a:srgbClr val="FF0066"/>
                </a:solidFill>
                <a:latin typeface="Segoe Print" panose="02000600000000000000" pitchFamily="2" charset="0"/>
              </a:rPr>
              <a:t>houses</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xmlns="" id="{FE2D6E9E-9A42-4475-93D1-C138F12607D0}"/>
              </a:ext>
            </a:extLst>
          </p:cNvPr>
          <p:cNvSpPr/>
          <p:nvPr/>
        </p:nvSpPr>
        <p:spPr>
          <a:xfrm>
            <a:off x="7342664" y="1923200"/>
            <a:ext cx="817853" cy="369332"/>
          </a:xfrm>
          <a:prstGeom prst="rect">
            <a:avLst/>
          </a:prstGeom>
        </p:spPr>
        <p:txBody>
          <a:bodyPr wrap="none">
            <a:spAutoFit/>
          </a:bodyPr>
          <a:lstStyle/>
          <a:p>
            <a:r>
              <a:rPr lang="en-US" altLang="zh-TW" b="1" dirty="0">
                <a:solidFill>
                  <a:srgbClr val="FF0066"/>
                </a:solidFill>
                <a:latin typeface="Segoe Print" panose="02000600000000000000" pitchFamily="2" charset="0"/>
              </a:rPr>
              <a:t>house</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xmlns="" id="{D8E1D875-1032-442D-8822-155A9DAB52F5}"/>
              </a:ext>
            </a:extLst>
          </p:cNvPr>
          <p:cNvSpPr/>
          <p:nvPr/>
        </p:nvSpPr>
        <p:spPr>
          <a:xfrm>
            <a:off x="6000753" y="3074640"/>
            <a:ext cx="915635" cy="369332"/>
          </a:xfrm>
          <a:prstGeom prst="rect">
            <a:avLst/>
          </a:prstGeom>
        </p:spPr>
        <p:txBody>
          <a:bodyPr wrap="none">
            <a:spAutoFit/>
          </a:bodyPr>
          <a:lstStyle/>
          <a:p>
            <a:r>
              <a:rPr lang="en-US" altLang="zh-TW" b="1" dirty="0">
                <a:solidFill>
                  <a:srgbClr val="FF0066"/>
                </a:solidFill>
                <a:latin typeface="Segoe Print" panose="02000600000000000000" pitchFamily="2" charset="0"/>
              </a:rPr>
              <a:t>houses</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xmlns="" id="{224086CE-77B7-4969-AC19-46E4E3339DDB}"/>
              </a:ext>
            </a:extLst>
          </p:cNvPr>
          <p:cNvSpPr/>
          <p:nvPr/>
        </p:nvSpPr>
        <p:spPr>
          <a:xfrm>
            <a:off x="7413789" y="3738228"/>
            <a:ext cx="915635" cy="369332"/>
          </a:xfrm>
          <a:prstGeom prst="rect">
            <a:avLst/>
          </a:prstGeom>
        </p:spPr>
        <p:txBody>
          <a:bodyPr wrap="none">
            <a:spAutoFit/>
          </a:bodyPr>
          <a:lstStyle/>
          <a:p>
            <a:r>
              <a:rPr lang="en-US" altLang="zh-TW" b="1" dirty="0">
                <a:solidFill>
                  <a:srgbClr val="FF0066"/>
                </a:solidFill>
                <a:latin typeface="Segoe Print" panose="02000600000000000000" pitchFamily="2" charset="0"/>
              </a:rPr>
              <a:t>houses</a:t>
            </a:r>
            <a:endParaRPr lang="zh-TW" altLang="en-US" b="1" dirty="0">
              <a:solidFill>
                <a:srgbClr val="FF0066"/>
              </a:solidFill>
              <a:latin typeface="Segoe Print" panose="02000600000000000000" pitchFamily="2" charset="0"/>
            </a:endParaRPr>
          </a:p>
        </p:txBody>
      </p:sp>
      <p:sp>
        <p:nvSpPr>
          <p:cNvPr id="24" name="矩形 15">
            <a:extLst>
              <a:ext uri="{FF2B5EF4-FFF2-40B4-BE49-F238E27FC236}">
                <a16:creationId xmlns:a16="http://schemas.microsoft.com/office/drawing/2014/main" xmlns="" id="{CC82F514-10F3-490B-8401-EB1013E8FE33}"/>
              </a:ext>
            </a:extLst>
          </p:cNvPr>
          <p:cNvSpPr/>
          <p:nvPr/>
        </p:nvSpPr>
        <p:spPr>
          <a:xfrm>
            <a:off x="7629900" y="343247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56</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15830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left)">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9" grpId="0"/>
      <p:bldP spid="21" grpId="0"/>
      <p:bldP spid="22" grpId="0"/>
      <p:bldP spid="26" grpId="0"/>
      <p:bldP spid="27" grpId="0"/>
      <p:bldP spid="29" grpId="0"/>
      <p:bldP spid="16" grpId="0"/>
      <p:bldP spid="17" grpId="0"/>
      <p:bldP spid="20"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xmlns=""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08852661-CC52-4F79-AE8D-CA397E692F7E}"/>
              </a:ext>
            </a:extLst>
          </p:cNvPr>
          <p:cNvSpPr/>
          <p:nvPr/>
        </p:nvSpPr>
        <p:spPr>
          <a:xfrm>
            <a:off x="384651" y="902133"/>
            <a:ext cx="8352928" cy="4401205"/>
          </a:xfrm>
          <a:prstGeom prst="rect">
            <a:avLst/>
          </a:prstGeom>
          <a:ln>
            <a:solidFill>
              <a:srgbClr val="0000E1"/>
            </a:solidFill>
          </a:ln>
        </p:spPr>
        <p:txBody>
          <a:bodyPr wrap="square">
            <a:spAutoFit/>
          </a:bodyPr>
          <a:lstStyle/>
          <a:p>
            <a:pPr>
              <a:spcBef>
                <a:spcPts val="200"/>
              </a:spcBef>
            </a:pPr>
            <a:r>
              <a:rPr lang="en-US" altLang="zh-TW" b="1" dirty="0">
                <a:solidFill>
                  <a:srgbClr val="0000E1"/>
                </a:solidFill>
                <a:latin typeface="Calibri" panose="020F0502020204030204" pitchFamily="34" charset="0"/>
              </a:rPr>
              <a:t>1 </a:t>
            </a:r>
          </a:p>
          <a:p>
            <a:pPr>
              <a:spcBef>
                <a:spcPts val="200"/>
              </a:spcBef>
            </a:pPr>
            <a:r>
              <a:rPr lang="en-US" altLang="zh-TW" dirty="0">
                <a:solidFill>
                  <a:srgbClr val="0000E1"/>
                </a:solidFill>
                <a:latin typeface="Calibri" panose="020F0502020204030204" pitchFamily="34" charset="0"/>
              </a:rPr>
              <a:t>As an architect, I’m interested in everything about house design. But we can learn so much from traditional buildings and designs. Traditional houses usually survive bad weather conditions better than modern ones, so the question is, what can we copy from those houses when  we build new houses? Like the rock homes, you know? They heat up less quickly than brick houses, which is great in hot climates.</a:t>
            </a:r>
          </a:p>
          <a:p>
            <a:pPr>
              <a:spcBef>
                <a:spcPts val="200"/>
              </a:spcBef>
            </a:pPr>
            <a:r>
              <a:rPr lang="en-US" altLang="zh-TW" b="1" dirty="0">
                <a:solidFill>
                  <a:srgbClr val="0000E1"/>
                </a:solidFill>
                <a:latin typeface="Calibri" panose="020F0502020204030204" pitchFamily="34" charset="0"/>
              </a:rPr>
              <a:t>2</a:t>
            </a:r>
          </a:p>
          <a:p>
            <a:pPr>
              <a:spcBef>
                <a:spcPts val="200"/>
              </a:spcBef>
            </a:pPr>
            <a:r>
              <a:rPr lang="en-US" altLang="zh-TW" dirty="0">
                <a:solidFill>
                  <a:srgbClr val="0000E1"/>
                </a:solidFill>
                <a:latin typeface="Calibri" panose="020F0502020204030204" pitchFamily="34" charset="0"/>
              </a:rPr>
              <a:t> Well, a shelter is a lot less permanent and more basic than a house. The igloos that people build with ice in the Arctic region are a perfect example of a shelter. A shelter just protects you from the weather, but a home has several spaces with different uses.</a:t>
            </a:r>
          </a:p>
          <a:p>
            <a:pPr>
              <a:spcBef>
                <a:spcPts val="200"/>
              </a:spcBef>
            </a:pPr>
            <a:r>
              <a:rPr lang="en-US" altLang="zh-TW" b="1" dirty="0">
                <a:solidFill>
                  <a:srgbClr val="0000E1"/>
                </a:solidFill>
                <a:latin typeface="Calibri" panose="020F0502020204030204" pitchFamily="34" charset="0"/>
              </a:rPr>
              <a:t>3 </a:t>
            </a:r>
          </a:p>
          <a:p>
            <a:pPr>
              <a:spcBef>
                <a:spcPts val="200"/>
              </a:spcBef>
            </a:pPr>
            <a:r>
              <a:rPr lang="en-US" altLang="zh-TW" dirty="0">
                <a:solidFill>
                  <a:srgbClr val="0000E1"/>
                </a:solidFill>
                <a:latin typeface="Calibri" panose="020F0502020204030204" pitchFamily="34" charset="0"/>
              </a:rPr>
              <a:t>I’d say a </a:t>
            </a:r>
            <a:r>
              <a:rPr lang="en-US" altLang="zh-TW" dirty="0" err="1">
                <a:solidFill>
                  <a:srgbClr val="0000E1"/>
                </a:solidFill>
                <a:latin typeface="Calibri" panose="020F0502020204030204" pitchFamily="34" charset="0"/>
              </a:rPr>
              <a:t>ger</a:t>
            </a:r>
            <a:r>
              <a:rPr lang="en-US" altLang="zh-TW" dirty="0">
                <a:solidFill>
                  <a:srgbClr val="0000E1"/>
                </a:solidFill>
                <a:latin typeface="Calibri" panose="020F0502020204030204" pitchFamily="34" charset="0"/>
              </a:rPr>
              <a:t> is both a shelter and a home. It’s organized around a fire in the centre with a chimney, and it has separate areas for men and women. A </a:t>
            </a:r>
            <a:r>
              <a:rPr lang="en-US" altLang="zh-TW" dirty="0" err="1">
                <a:solidFill>
                  <a:srgbClr val="0000E1"/>
                </a:solidFill>
                <a:latin typeface="Calibri" panose="020F0502020204030204" pitchFamily="34" charset="0"/>
              </a:rPr>
              <a:t>ger</a:t>
            </a:r>
            <a:r>
              <a:rPr lang="en-US" altLang="zh-TW" dirty="0">
                <a:solidFill>
                  <a:srgbClr val="0000E1"/>
                </a:solidFill>
                <a:latin typeface="Calibri" panose="020F0502020204030204" pitchFamily="34" charset="0"/>
              </a:rPr>
              <a:t> isn’t as solid as a brick or wooden house but you can take it down and put it up much faster, which is what</a:t>
            </a:r>
          </a:p>
          <a:p>
            <a:pPr>
              <a:spcBef>
                <a:spcPts val="200"/>
              </a:spcBef>
            </a:pPr>
            <a:r>
              <a:rPr lang="en-US" altLang="zh-TW" dirty="0">
                <a:solidFill>
                  <a:srgbClr val="0000E1"/>
                </a:solidFill>
                <a:latin typeface="Calibri" panose="020F0502020204030204" pitchFamily="34" charset="0"/>
              </a:rPr>
              <a:t>nomadic people in Mongolia need. </a:t>
            </a:r>
          </a:p>
        </p:txBody>
      </p:sp>
      <p:sp>
        <p:nvSpPr>
          <p:cNvPr id="7" name="矩形 6">
            <a:extLst>
              <a:ext uri="{FF2B5EF4-FFF2-40B4-BE49-F238E27FC236}">
                <a16:creationId xmlns:a16="http://schemas.microsoft.com/office/drawing/2014/main" xmlns="" id="{CC82F514-10F3-490B-8401-EB1013E8FE33}"/>
              </a:ext>
            </a:extLst>
          </p:cNvPr>
          <p:cNvSpPr/>
          <p:nvPr/>
        </p:nvSpPr>
        <p:spPr>
          <a:xfrm>
            <a:off x="1348960" y="32904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56</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33555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xmlns=""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08852661-CC52-4F79-AE8D-CA397E692F7E}"/>
              </a:ext>
            </a:extLst>
          </p:cNvPr>
          <p:cNvSpPr/>
          <p:nvPr/>
        </p:nvSpPr>
        <p:spPr>
          <a:xfrm>
            <a:off x="384651" y="902133"/>
            <a:ext cx="8352928" cy="3441968"/>
          </a:xfrm>
          <a:prstGeom prst="rect">
            <a:avLst/>
          </a:prstGeom>
          <a:ln>
            <a:solidFill>
              <a:srgbClr val="0000E1"/>
            </a:solidFill>
          </a:ln>
        </p:spPr>
        <p:txBody>
          <a:bodyPr wrap="square">
            <a:spAutoFit/>
          </a:bodyPr>
          <a:lstStyle/>
          <a:p>
            <a:pPr>
              <a:spcBef>
                <a:spcPts val="200"/>
              </a:spcBef>
            </a:pPr>
            <a:r>
              <a:rPr lang="en-US" altLang="zh-TW" b="1" dirty="0">
                <a:solidFill>
                  <a:srgbClr val="0000E1"/>
                </a:solidFill>
                <a:latin typeface="Calibri" panose="020F0502020204030204" pitchFamily="34" charset="0"/>
              </a:rPr>
              <a:t>4</a:t>
            </a:r>
            <a:r>
              <a:rPr lang="en-US" altLang="zh-TW" dirty="0">
                <a:solidFill>
                  <a:srgbClr val="0000E1"/>
                </a:solidFill>
                <a:latin typeface="Calibri" panose="020F0502020204030204" pitchFamily="34" charset="0"/>
              </a:rPr>
              <a:t> </a:t>
            </a:r>
          </a:p>
          <a:p>
            <a:pPr>
              <a:spcBef>
                <a:spcPts val="200"/>
              </a:spcBef>
            </a:pPr>
            <a:r>
              <a:rPr lang="en-US" altLang="zh-TW" dirty="0">
                <a:solidFill>
                  <a:srgbClr val="0000E1"/>
                </a:solidFill>
                <a:latin typeface="Calibri" panose="020F0502020204030204" pitchFamily="34" charset="0"/>
              </a:rPr>
              <a:t>Well, it all depends on the local weather. I mean, if you live in an area that has regular floods, it’s a good idea to live in a house on stilts. That way, you can live much more safely above the water and you don’t have to worry every time it rains a lot! And the higher the stilts, the safer you are!</a:t>
            </a:r>
          </a:p>
          <a:p>
            <a:r>
              <a:rPr lang="en-US" altLang="zh-TW" b="1" dirty="0">
                <a:solidFill>
                  <a:srgbClr val="0000E1"/>
                </a:solidFill>
                <a:latin typeface="Calibri" panose="020F0502020204030204" pitchFamily="34" charset="0"/>
              </a:rPr>
              <a:t>5</a:t>
            </a:r>
          </a:p>
          <a:p>
            <a:r>
              <a:rPr lang="en-US" altLang="zh-TW" dirty="0">
                <a:solidFill>
                  <a:srgbClr val="0000E1"/>
                </a:solidFill>
                <a:latin typeface="Calibri" panose="020F0502020204030204" pitchFamily="34" charset="0"/>
              </a:rPr>
              <a:t> I think that modern homes are fairly similar wherever they are in the world, which doesn’t always mean that they are the best design for every situation. In our crowded cities, modern houses are getting smaller and smaller so that they can be built more cheaply. Unfortunately, sometimes modern houses are also built badly. They don’t work as efficiently as traditional houses – they need central heating in winter and air conditioning in summer.</a:t>
            </a:r>
          </a:p>
        </p:txBody>
      </p:sp>
      <p:sp>
        <p:nvSpPr>
          <p:cNvPr id="7" name="矩形 6">
            <a:extLst>
              <a:ext uri="{FF2B5EF4-FFF2-40B4-BE49-F238E27FC236}">
                <a16:creationId xmlns:a16="http://schemas.microsoft.com/office/drawing/2014/main" xmlns="" id="{CC82F514-10F3-490B-8401-EB1013E8FE33}"/>
              </a:ext>
            </a:extLst>
          </p:cNvPr>
          <p:cNvSpPr/>
          <p:nvPr/>
        </p:nvSpPr>
        <p:spPr>
          <a:xfrm>
            <a:off x="1348960" y="32904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56</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33555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667820" y="903698"/>
            <a:ext cx="4943589" cy="2486775"/>
          </a:xfrm>
          <a:prstGeom prst="rect">
            <a:avLst/>
          </a:prstGeom>
          <a:noFill/>
          <a:ln w="9525">
            <a:noFill/>
            <a:miter lim="800000"/>
            <a:headEnd/>
            <a:tailEnd/>
          </a:ln>
        </p:spPr>
      </p:pic>
      <p:sp>
        <p:nvSpPr>
          <p:cNvPr id="18" name="文字方塊 17">
            <a:extLst>
              <a:ext uri="{FF2B5EF4-FFF2-40B4-BE49-F238E27FC236}">
                <a16:creationId xmlns:a16="http://schemas.microsoft.com/office/drawing/2014/main" xmlns=""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1b-p. 13</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zh-TW" altLang="en-US" sz="3200" b="1" dirty="0">
                <a:solidFill>
                  <a:srgbClr val="E60000"/>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comparison: adverbs</a:t>
            </a:r>
            <a:endParaRPr lang="zh-TW" altLang="en-US" sz="3200" b="1" dirty="0">
              <a:solidFill>
                <a:schemeClr val="tx1">
                  <a:lumMod val="65000"/>
                  <a:lumOff val="35000"/>
                </a:schemeClr>
              </a:solidFill>
              <a:latin typeface="Calibri" panose="020F0502020204030204" pitchFamily="34" charset="0"/>
            </a:endParaRPr>
          </a:p>
        </p:txBody>
      </p:sp>
      <p:pic>
        <p:nvPicPr>
          <p:cNvPr id="11" name="圖片 10">
            <a:hlinkClick r:id="rId3" action="ppaction://hlinkpres?slideindex=1&amp;slidetitle="/>
            <a:extLst>
              <a:ext uri="{FF2B5EF4-FFF2-40B4-BE49-F238E27FC236}">
                <a16:creationId xmlns:a16="http://schemas.microsoft.com/office/drawing/2014/main" xmlns="" id="{DF116452-95DD-452D-BCB3-132DD1D9DA93}"/>
              </a:ext>
            </a:extLst>
          </p:cNvPr>
          <p:cNvPicPr>
            <a:picLocks noChangeAspect="1"/>
          </p:cNvPicPr>
          <p:nvPr/>
        </p:nvPicPr>
        <p:blipFill rotWithShape="1">
          <a:blip r:embed="rId4" cstate="print"/>
          <a:srcRect l="31588" t="31573" r="31433" b="31745"/>
          <a:stretch/>
        </p:blipFill>
        <p:spPr>
          <a:xfrm>
            <a:off x="5394450" y="3117447"/>
            <a:ext cx="235900" cy="234000"/>
          </a:xfrm>
          <a:prstGeom prst="rect">
            <a:avLst/>
          </a:prstGeom>
        </p:spPr>
      </p:pic>
      <p:sp>
        <p:nvSpPr>
          <p:cNvPr id="6" name="矩形 5">
            <a:extLst>
              <a:ext uri="{FF2B5EF4-FFF2-40B4-BE49-F238E27FC236}">
                <a16:creationId xmlns:a16="http://schemas.microsoft.com/office/drawing/2014/main" xmlns="" id="{2155DBC9-C5D5-4F5D-92FC-167718C01CA7}"/>
              </a:ext>
            </a:extLst>
          </p:cNvPr>
          <p:cNvSpPr/>
          <p:nvPr/>
        </p:nvSpPr>
        <p:spPr>
          <a:xfrm>
            <a:off x="327152" y="370899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Underline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comparative adverbs in the sentences in Exercise 4.</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xmlns="" id="{2860DE0C-E231-4066-8BD1-1CDB8AC3B896}"/>
              </a:ext>
            </a:extLst>
          </p:cNvPr>
          <p:cNvSpPr/>
          <p:nvPr/>
        </p:nvSpPr>
        <p:spPr>
          <a:xfrm>
            <a:off x="1129587" y="4416884"/>
            <a:ext cx="3005091" cy="1431161"/>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1 </a:t>
            </a:r>
            <a:r>
              <a:rPr lang="en-US" altLang="zh-TW" b="1" u="heavy" dirty="0">
                <a:solidFill>
                  <a:srgbClr val="FF0066"/>
                </a:solidFill>
                <a:latin typeface="Segoe Print" panose="02000600000000000000" pitchFamily="2" charset="0"/>
              </a:rPr>
              <a:t>better than</a:t>
            </a:r>
          </a:p>
          <a:p>
            <a:pPr>
              <a:spcBef>
                <a:spcPts val="600"/>
              </a:spcBef>
            </a:pPr>
            <a:r>
              <a:rPr lang="en-US" altLang="zh-TW" b="1" dirty="0">
                <a:solidFill>
                  <a:srgbClr val="FF0066"/>
                </a:solidFill>
                <a:latin typeface="Segoe Print" panose="02000600000000000000" pitchFamily="2" charset="0"/>
              </a:rPr>
              <a:t>2 </a:t>
            </a:r>
            <a:r>
              <a:rPr lang="en-US" altLang="zh-TW" b="1" u="heavy" dirty="0">
                <a:solidFill>
                  <a:srgbClr val="FF0066"/>
                </a:solidFill>
                <a:latin typeface="Segoe Print" panose="02000600000000000000" pitchFamily="2" charset="0"/>
              </a:rPr>
              <a:t>less quickly than</a:t>
            </a:r>
          </a:p>
          <a:p>
            <a:pPr>
              <a:spcBef>
                <a:spcPts val="600"/>
              </a:spcBef>
            </a:pPr>
            <a:r>
              <a:rPr lang="en-US" altLang="zh-TW" b="1" dirty="0">
                <a:solidFill>
                  <a:srgbClr val="FF0066"/>
                </a:solidFill>
                <a:latin typeface="Segoe Print" panose="02000600000000000000" pitchFamily="2" charset="0"/>
              </a:rPr>
              <a:t>3 </a:t>
            </a:r>
            <a:r>
              <a:rPr lang="en-US" altLang="zh-TW" b="1" u="heavy" dirty="0">
                <a:solidFill>
                  <a:srgbClr val="FF0066"/>
                </a:solidFill>
                <a:latin typeface="Segoe Print" panose="02000600000000000000" pitchFamily="2" charset="0"/>
              </a:rPr>
              <a:t>much faster than</a:t>
            </a:r>
          </a:p>
          <a:p>
            <a:pPr>
              <a:spcBef>
                <a:spcPts val="600"/>
              </a:spcBef>
            </a:pPr>
            <a:r>
              <a:rPr lang="en-US" altLang="zh-TW" b="1" dirty="0">
                <a:solidFill>
                  <a:srgbClr val="FF0066"/>
                </a:solidFill>
                <a:latin typeface="Segoe Print" panose="02000600000000000000" pitchFamily="2" charset="0"/>
              </a:rPr>
              <a:t>4 </a:t>
            </a:r>
            <a:r>
              <a:rPr lang="en-US" altLang="zh-TW" b="1" u="heavy" dirty="0">
                <a:solidFill>
                  <a:srgbClr val="FF0066"/>
                </a:solidFill>
                <a:latin typeface="Segoe Print" panose="02000600000000000000" pitchFamily="2" charset="0"/>
              </a:rPr>
              <a:t>more safely</a:t>
            </a:r>
          </a:p>
        </p:txBody>
      </p:sp>
      <p:sp>
        <p:nvSpPr>
          <p:cNvPr id="8" name="矩形 7">
            <a:extLst>
              <a:ext uri="{FF2B5EF4-FFF2-40B4-BE49-F238E27FC236}">
                <a16:creationId xmlns:a16="http://schemas.microsoft.com/office/drawing/2014/main" xmlns="" id="{BD2DB288-1B42-471F-9A33-94F39F79AB91}"/>
              </a:ext>
            </a:extLst>
          </p:cNvPr>
          <p:cNvSpPr/>
          <p:nvPr/>
        </p:nvSpPr>
        <p:spPr>
          <a:xfrm>
            <a:off x="4419435" y="4416884"/>
            <a:ext cx="3005091" cy="1077218"/>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5 </a:t>
            </a:r>
            <a:r>
              <a:rPr lang="en-US" altLang="zh-TW" b="1" u="heavy" dirty="0">
                <a:solidFill>
                  <a:srgbClr val="FF0066"/>
                </a:solidFill>
                <a:latin typeface="Segoe Print" panose="02000600000000000000" pitchFamily="2" charset="0"/>
              </a:rPr>
              <a:t>smaller and smaller</a:t>
            </a:r>
          </a:p>
          <a:p>
            <a:pPr>
              <a:spcBef>
                <a:spcPts val="600"/>
              </a:spcBef>
            </a:pPr>
            <a:r>
              <a:rPr lang="en-US" altLang="zh-TW" b="1" dirty="0">
                <a:solidFill>
                  <a:srgbClr val="FF0066"/>
                </a:solidFill>
                <a:latin typeface="Segoe Print" panose="02000600000000000000" pitchFamily="2" charset="0"/>
              </a:rPr>
              <a:t>6 –</a:t>
            </a:r>
          </a:p>
          <a:p>
            <a:pPr>
              <a:spcBef>
                <a:spcPts val="600"/>
              </a:spcBef>
            </a:pPr>
            <a:r>
              <a:rPr lang="en-US" altLang="zh-TW" b="1" dirty="0">
                <a:solidFill>
                  <a:srgbClr val="FF0066"/>
                </a:solidFill>
                <a:latin typeface="Segoe Print" panose="02000600000000000000" pitchFamily="2" charset="0"/>
              </a:rPr>
              <a:t>7 </a:t>
            </a:r>
            <a:r>
              <a:rPr lang="en-US" altLang="zh-TW" b="1" u="heavy" dirty="0">
                <a:solidFill>
                  <a:srgbClr val="FF0066"/>
                </a:solidFill>
                <a:latin typeface="Segoe Print" panose="02000600000000000000" pitchFamily="2" charset="0"/>
              </a:rPr>
              <a:t>as efficiently as</a:t>
            </a:r>
            <a:endParaRPr lang="zh-TW" altLang="en-US" b="1" u="heavy"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wipe(left)">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wipe(left)">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wipe(left)">
                                      <p:cBhvr>
                                        <p:cTn id="3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85</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three sentences. Do they mean the same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thing? Do you agree with the sentences?</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xmlns="" id="{9AA95452-1780-4465-BD9D-A8BC7D833008}"/>
              </a:ext>
            </a:extLst>
          </p:cNvPr>
          <p:cNvSpPr/>
          <p:nvPr/>
        </p:nvSpPr>
        <p:spPr>
          <a:xfrm>
            <a:off x="660834" y="1196601"/>
            <a:ext cx="8135533" cy="1169551"/>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A brick house heats up more quickly than a</a:t>
            </a:r>
            <a:r>
              <a:rPr lang="zh-TW" altLang="en-US" sz="2000" dirty="0">
                <a:latin typeface="Calibri" panose="020F0502020204030204" pitchFamily="34" charset="0"/>
              </a:rPr>
              <a:t> </a:t>
            </a:r>
            <a:r>
              <a:rPr lang="en-US" altLang="zh-TW" sz="2000" dirty="0">
                <a:latin typeface="Calibri" panose="020F0502020204030204" pitchFamily="34" charset="0"/>
              </a:rPr>
              <a:t>rock house.</a:t>
            </a:r>
          </a:p>
          <a:p>
            <a:pPr marL="360000" indent="-360000">
              <a:spcBef>
                <a:spcPts val="600"/>
              </a:spcBef>
            </a:pPr>
            <a:r>
              <a:rPr lang="en-US" altLang="zh-TW" sz="2000" dirty="0">
                <a:latin typeface="Calibri" panose="020F0502020204030204" pitchFamily="34" charset="0"/>
              </a:rPr>
              <a:t>2 	A rock house heats up less quickly than a brick</a:t>
            </a:r>
            <a:r>
              <a:rPr lang="zh-TW" altLang="en-US" sz="2000" dirty="0">
                <a:latin typeface="Calibri" panose="020F0502020204030204" pitchFamily="34" charset="0"/>
              </a:rPr>
              <a:t> </a:t>
            </a:r>
            <a:r>
              <a:rPr lang="en-US" altLang="zh-TW" sz="2000" dirty="0">
                <a:latin typeface="Calibri" panose="020F0502020204030204" pitchFamily="34" charset="0"/>
              </a:rPr>
              <a:t>house.</a:t>
            </a:r>
          </a:p>
          <a:p>
            <a:pPr marL="360000" indent="-360000">
              <a:spcBef>
                <a:spcPts val="600"/>
              </a:spcBef>
            </a:pPr>
            <a:r>
              <a:rPr lang="en-US" altLang="zh-TW" sz="2000" dirty="0">
                <a:latin typeface="Calibri" panose="020F0502020204030204" pitchFamily="34" charset="0"/>
              </a:rPr>
              <a:t>3 	A rock house doesn’t heat up as quickly as a</a:t>
            </a:r>
            <a:r>
              <a:rPr lang="zh-TW" altLang="en-US" sz="2000" dirty="0">
                <a:latin typeface="Calibri" panose="020F0502020204030204" pitchFamily="34" charset="0"/>
              </a:rPr>
              <a:t> </a:t>
            </a:r>
            <a:r>
              <a:rPr lang="en-US" altLang="zh-TW" sz="2000" dirty="0">
                <a:latin typeface="Calibri" panose="020F0502020204030204" pitchFamily="34" charset="0"/>
              </a:rPr>
              <a:t>brick house.</a:t>
            </a:r>
            <a:endParaRPr lang="zh-TW" altLang="en-US" sz="2000" dirty="0">
              <a:latin typeface="Calibri" panose="020F0502020204030204" pitchFamily="34" charset="0"/>
            </a:endParaRPr>
          </a:p>
        </p:txBody>
      </p:sp>
      <p:sp>
        <p:nvSpPr>
          <p:cNvPr id="16" name="矩形 15">
            <a:extLst>
              <a:ext uri="{FF2B5EF4-FFF2-40B4-BE49-F238E27FC236}">
                <a16:creationId xmlns:a16="http://schemas.microsoft.com/office/drawing/2014/main" xmlns="" id="{08250808-5983-4994-9857-55DAEF0A02CB}"/>
              </a:ext>
            </a:extLst>
          </p:cNvPr>
          <p:cNvSpPr/>
          <p:nvPr/>
        </p:nvSpPr>
        <p:spPr>
          <a:xfrm>
            <a:off x="702083" y="2484197"/>
            <a:ext cx="6856364" cy="646331"/>
          </a:xfrm>
          <a:prstGeom prst="rect">
            <a:avLst/>
          </a:prstGeom>
        </p:spPr>
        <p:txBody>
          <a:bodyPr wrap="none">
            <a:spAutoFit/>
          </a:bodyPr>
          <a:lstStyle/>
          <a:p>
            <a:r>
              <a:rPr lang="en-US" altLang="zh-TW" b="1" dirty="0">
                <a:solidFill>
                  <a:srgbClr val="FF0066"/>
                </a:solidFill>
                <a:latin typeface="Segoe Print" panose="02000600000000000000" pitchFamily="2" charset="0"/>
              </a:rPr>
              <a:t>All three sentences mean the same thing. The audio says:</a:t>
            </a:r>
          </a:p>
          <a:p>
            <a:r>
              <a:rPr lang="en-US" altLang="zh-TW" b="1" i="1" dirty="0">
                <a:solidFill>
                  <a:srgbClr val="FF0066"/>
                </a:solidFill>
                <a:latin typeface="Segoe Print" panose="02000600000000000000" pitchFamily="2" charset="0"/>
              </a:rPr>
              <a:t>They [rock homes] heat up less quickly than brick houses.</a:t>
            </a:r>
            <a:endParaRPr lang="zh-TW" altLang="en-US" b="1" i="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85</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text about house sales and rentals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UK with the comparative form of the adverbs.</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xmlns="" id="{9AA95452-1780-4465-BD9D-A8BC7D833008}"/>
              </a:ext>
            </a:extLst>
          </p:cNvPr>
          <p:cNvSpPr/>
          <p:nvPr/>
        </p:nvSpPr>
        <p:spPr>
          <a:xfrm>
            <a:off x="680712" y="1196601"/>
            <a:ext cx="8135533" cy="2862322"/>
          </a:xfrm>
          <a:prstGeom prst="rect">
            <a:avLst/>
          </a:prstGeom>
        </p:spPr>
        <p:txBody>
          <a:bodyPr wrap="square">
            <a:spAutoFit/>
          </a:bodyPr>
          <a:lstStyle/>
          <a:p>
            <a:pPr>
              <a:spcBef>
                <a:spcPts val="600"/>
              </a:spcBef>
            </a:pPr>
            <a:r>
              <a:rPr lang="en-US" altLang="zh-TW" sz="2000" dirty="0">
                <a:latin typeface="Calibri" panose="020F0502020204030204" pitchFamily="34" charset="0"/>
              </a:rPr>
              <a:t>Last year, terraced houses sold 1</a:t>
            </a:r>
            <a:r>
              <a:rPr lang="zh-TW" altLang="en-US" sz="2000" dirty="0">
                <a:latin typeface="Calibri" panose="020F0502020204030204" pitchFamily="34" charset="0"/>
              </a:rPr>
              <a:t> </a:t>
            </a:r>
            <a:r>
              <a:rPr lang="en-US" altLang="zh-TW" sz="2000" dirty="0">
                <a:latin typeface="Calibri" panose="020F0502020204030204" pitchFamily="34" charset="0"/>
              </a:rPr>
              <a:t>__________________</a:t>
            </a:r>
            <a:r>
              <a:rPr lang="zh-TW" altLang="en-US" sz="2000" dirty="0">
                <a:latin typeface="Calibri" panose="020F0502020204030204" pitchFamily="34" charset="0"/>
              </a:rPr>
              <a:t> </a:t>
            </a:r>
            <a:r>
              <a:rPr lang="en-US" altLang="zh-TW" sz="2000" dirty="0">
                <a:latin typeface="Calibri" panose="020F0502020204030204" pitchFamily="34" charset="0"/>
              </a:rPr>
              <a:t>(quickly) than flats, but one-bedroom flats did</a:t>
            </a:r>
            <a:r>
              <a:rPr lang="zh-TW" altLang="en-US" sz="2000" dirty="0">
                <a:latin typeface="Calibri" panose="020F0502020204030204" pitchFamily="34" charset="0"/>
              </a:rPr>
              <a:t> </a:t>
            </a:r>
            <a:r>
              <a:rPr lang="en-US" altLang="zh-TW" sz="2000" dirty="0">
                <a:latin typeface="Calibri" panose="020F0502020204030204" pitchFamily="34" charset="0"/>
              </a:rPr>
              <a:t>2 __________________</a:t>
            </a:r>
            <a:r>
              <a:rPr lang="zh-TW" altLang="en-US" sz="2000" dirty="0">
                <a:latin typeface="Calibri" panose="020F0502020204030204" pitchFamily="34" charset="0"/>
              </a:rPr>
              <a:t> </a:t>
            </a:r>
            <a:r>
              <a:rPr lang="en-US" altLang="zh-TW" sz="2000" dirty="0">
                <a:latin typeface="Calibri" panose="020F0502020204030204" pitchFamily="34" charset="0"/>
              </a:rPr>
              <a:t>(well) with young buyers.</a:t>
            </a:r>
            <a:r>
              <a:rPr lang="zh-TW" altLang="en-US" sz="2000" dirty="0">
                <a:latin typeface="Calibri" panose="020F0502020204030204" pitchFamily="34" charset="0"/>
              </a:rPr>
              <a:t> </a:t>
            </a:r>
            <a:r>
              <a:rPr lang="en-US" altLang="zh-TW" sz="2000" dirty="0">
                <a:latin typeface="Calibri" panose="020F0502020204030204" pitchFamily="34" charset="0"/>
              </a:rPr>
              <a:t>The number of large houses for rent rose</a:t>
            </a:r>
            <a:r>
              <a:rPr lang="zh-TW" altLang="en-US" sz="2000" dirty="0">
                <a:latin typeface="Calibri" panose="020F0502020204030204" pitchFamily="34" charset="0"/>
              </a:rPr>
              <a:t> </a:t>
            </a:r>
            <a:r>
              <a:rPr lang="en-US" altLang="zh-TW" sz="2000" dirty="0">
                <a:latin typeface="Calibri" panose="020F0502020204030204" pitchFamily="34" charset="0"/>
              </a:rPr>
              <a:t>3 __________________</a:t>
            </a:r>
            <a:r>
              <a:rPr lang="zh-TW" altLang="en-US" sz="2000" dirty="0">
                <a:latin typeface="Calibri" panose="020F0502020204030204" pitchFamily="34" charset="0"/>
              </a:rPr>
              <a:t> </a:t>
            </a:r>
            <a:r>
              <a:rPr lang="en-US" altLang="zh-TW" sz="2000" dirty="0">
                <a:latin typeface="Calibri" panose="020F0502020204030204" pitchFamily="34" charset="0"/>
              </a:rPr>
              <a:t>(fast) than other types of home.</a:t>
            </a:r>
            <a:r>
              <a:rPr lang="zh-TW" altLang="en-US" sz="2000" dirty="0">
                <a:latin typeface="Calibri" panose="020F0502020204030204" pitchFamily="34" charset="0"/>
              </a:rPr>
              <a:t> </a:t>
            </a:r>
            <a:r>
              <a:rPr lang="en-US" altLang="zh-TW" sz="2000" dirty="0">
                <a:latin typeface="Calibri" panose="020F0502020204030204" pitchFamily="34" charset="0"/>
              </a:rPr>
              <a:t>Sales of large flats did 4</a:t>
            </a:r>
            <a:r>
              <a:rPr lang="zh-TW" altLang="en-US" sz="2000" dirty="0">
                <a:latin typeface="Calibri" panose="020F0502020204030204" pitchFamily="34" charset="0"/>
              </a:rPr>
              <a:t> </a:t>
            </a:r>
            <a:r>
              <a:rPr lang="en-US" altLang="zh-TW" sz="2000" dirty="0">
                <a:latin typeface="Calibri" panose="020F0502020204030204" pitchFamily="34" charset="0"/>
              </a:rPr>
              <a:t>__________________</a:t>
            </a:r>
            <a:r>
              <a:rPr lang="zh-TW" altLang="en-US" sz="2000" dirty="0">
                <a:latin typeface="Calibri" panose="020F0502020204030204" pitchFamily="34" charset="0"/>
              </a:rPr>
              <a:t> </a:t>
            </a:r>
            <a:r>
              <a:rPr lang="en-US" altLang="zh-TW" sz="2000" dirty="0">
                <a:latin typeface="Calibri" panose="020F0502020204030204" pitchFamily="34" charset="0"/>
              </a:rPr>
              <a:t>(badly) than in previous years. So what does this</a:t>
            </a:r>
            <a:r>
              <a:rPr lang="zh-TW" altLang="en-US" sz="2000" dirty="0">
                <a:latin typeface="Calibri" panose="020F0502020204030204" pitchFamily="34" charset="0"/>
              </a:rPr>
              <a:t> </a:t>
            </a:r>
            <a:r>
              <a:rPr lang="en-US" altLang="zh-TW" sz="2000" dirty="0">
                <a:latin typeface="Calibri" panose="020F0502020204030204" pitchFamily="34" charset="0"/>
              </a:rPr>
              <a:t>mean for you? You can now rent a large house</a:t>
            </a:r>
            <a:r>
              <a:rPr lang="zh-TW" altLang="en-US" sz="2000" dirty="0">
                <a:latin typeface="Calibri" panose="020F0502020204030204" pitchFamily="34" charset="0"/>
              </a:rPr>
              <a:t> </a:t>
            </a:r>
            <a:r>
              <a:rPr lang="en-US" altLang="zh-TW" sz="2000" dirty="0">
                <a:latin typeface="Calibri" panose="020F0502020204030204" pitchFamily="34" charset="0"/>
              </a:rPr>
              <a:t>5 __________________</a:t>
            </a:r>
            <a:r>
              <a:rPr lang="zh-TW" altLang="en-US" sz="2000" dirty="0">
                <a:latin typeface="Calibri" panose="020F0502020204030204" pitchFamily="34" charset="0"/>
              </a:rPr>
              <a:t> </a:t>
            </a:r>
            <a:r>
              <a:rPr lang="en-US" altLang="zh-TW" sz="2000" dirty="0">
                <a:latin typeface="Calibri" panose="020F0502020204030204" pitchFamily="34" charset="0"/>
              </a:rPr>
              <a:t>(cheaply) than ever before, but</a:t>
            </a:r>
            <a:r>
              <a:rPr lang="zh-TW" altLang="en-US" sz="2000" dirty="0">
                <a:latin typeface="Calibri" panose="020F0502020204030204" pitchFamily="34" charset="0"/>
              </a:rPr>
              <a:t> </a:t>
            </a:r>
            <a:r>
              <a:rPr lang="en-US" altLang="zh-TW" sz="2000" dirty="0">
                <a:latin typeface="Calibri" panose="020F0502020204030204" pitchFamily="34" charset="0"/>
              </a:rPr>
              <a:t>if you’re trying to sell yours, you probably won’t</a:t>
            </a:r>
            <a:r>
              <a:rPr lang="zh-TW" altLang="en-US" sz="2000" dirty="0">
                <a:latin typeface="Calibri" panose="020F0502020204030204" pitchFamily="34" charset="0"/>
              </a:rPr>
              <a:t> </a:t>
            </a:r>
            <a:r>
              <a:rPr lang="en-US" altLang="zh-TW" sz="2000" dirty="0">
                <a:latin typeface="Calibri" panose="020F0502020204030204" pitchFamily="34" charset="0"/>
              </a:rPr>
              <a:t>find a buyer 6 __________________</a:t>
            </a:r>
            <a:r>
              <a:rPr lang="zh-TW" altLang="en-US" sz="2000" dirty="0">
                <a:latin typeface="Calibri" panose="020F0502020204030204" pitchFamily="34" charset="0"/>
              </a:rPr>
              <a:t> </a:t>
            </a:r>
            <a:r>
              <a:rPr lang="en-US" altLang="zh-TW" sz="2000" dirty="0">
                <a:latin typeface="Calibri" panose="020F0502020204030204" pitchFamily="34" charset="0"/>
              </a:rPr>
              <a:t>(easily) as in</a:t>
            </a:r>
            <a:r>
              <a:rPr lang="zh-TW" altLang="en-US" sz="2000" dirty="0">
                <a:latin typeface="Calibri" panose="020F0502020204030204" pitchFamily="34" charset="0"/>
              </a:rPr>
              <a:t> </a:t>
            </a:r>
            <a:r>
              <a:rPr lang="en-US" altLang="zh-TW" sz="2000" dirty="0">
                <a:latin typeface="Calibri" panose="020F0502020204030204" pitchFamily="34" charset="0"/>
              </a:rPr>
              <a:t>previous years. Renting it out is a good alternative,</a:t>
            </a:r>
            <a:r>
              <a:rPr lang="zh-TW" altLang="en-US" sz="2000" dirty="0">
                <a:latin typeface="Calibri" panose="020F0502020204030204" pitchFamily="34" charset="0"/>
              </a:rPr>
              <a:t> </a:t>
            </a:r>
            <a:r>
              <a:rPr lang="en-US" altLang="zh-TW" sz="2000" dirty="0">
                <a:latin typeface="Calibri" panose="020F0502020204030204" pitchFamily="34" charset="0"/>
              </a:rPr>
              <a:t>so come and talk to us today.</a:t>
            </a:r>
            <a:endParaRPr lang="zh-TW" altLang="en-US" sz="2000" dirty="0">
              <a:latin typeface="Calibri" panose="020F0502020204030204" pitchFamily="34" charset="0"/>
            </a:endParaRPr>
          </a:p>
        </p:txBody>
      </p:sp>
      <p:sp>
        <p:nvSpPr>
          <p:cNvPr id="16" name="矩形 15">
            <a:extLst>
              <a:ext uri="{FF2B5EF4-FFF2-40B4-BE49-F238E27FC236}">
                <a16:creationId xmlns:a16="http://schemas.microsoft.com/office/drawing/2014/main" xmlns="" id="{08250808-5983-4994-9857-55DAEF0A02CB}"/>
              </a:ext>
            </a:extLst>
          </p:cNvPr>
          <p:cNvSpPr/>
          <p:nvPr/>
        </p:nvSpPr>
        <p:spPr>
          <a:xfrm>
            <a:off x="4486566" y="1248785"/>
            <a:ext cx="1669047" cy="369332"/>
          </a:xfrm>
          <a:prstGeom prst="rect">
            <a:avLst/>
          </a:prstGeom>
        </p:spPr>
        <p:txBody>
          <a:bodyPr wrap="none">
            <a:spAutoFit/>
          </a:bodyPr>
          <a:lstStyle/>
          <a:p>
            <a:r>
              <a:rPr lang="en-US" altLang="zh-TW" b="1" dirty="0">
                <a:solidFill>
                  <a:srgbClr val="FF0066"/>
                </a:solidFill>
                <a:latin typeface="Segoe Print" panose="02000600000000000000" pitchFamily="2" charset="0"/>
              </a:rPr>
              <a:t>more quickly</a:t>
            </a:r>
            <a:endParaRPr lang="zh-TW" altLang="en-US" b="1" dirty="0">
              <a:solidFill>
                <a:srgbClr val="FF0066"/>
              </a:solidFill>
              <a:latin typeface="Segoe Print" panose="02000600000000000000" pitchFamily="2" charset="0"/>
            </a:endParaRPr>
          </a:p>
        </p:txBody>
      </p:sp>
      <p:sp>
        <p:nvSpPr>
          <p:cNvPr id="7" name="矩形 6">
            <a:extLst>
              <a:ext uri="{FF2B5EF4-FFF2-40B4-BE49-F238E27FC236}">
                <a16:creationId xmlns:a16="http://schemas.microsoft.com/office/drawing/2014/main" xmlns="" id="{08250808-5983-4994-9857-55DAEF0A02CB}"/>
              </a:ext>
            </a:extLst>
          </p:cNvPr>
          <p:cNvSpPr/>
          <p:nvPr/>
        </p:nvSpPr>
        <p:spPr>
          <a:xfrm>
            <a:off x="4317953" y="1576283"/>
            <a:ext cx="891591"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better</a:t>
            </a:r>
            <a:endParaRPr lang="zh-TW" altLang="en-US" b="1" dirty="0">
              <a:solidFill>
                <a:srgbClr val="FF0066"/>
              </a:solidFill>
              <a:latin typeface="Segoe Print" panose="02000600000000000000" pitchFamily="2" charset="0"/>
            </a:endParaRPr>
          </a:p>
        </p:txBody>
      </p:sp>
      <p:sp>
        <p:nvSpPr>
          <p:cNvPr id="8" name="矩形 7">
            <a:extLst>
              <a:ext uri="{FF2B5EF4-FFF2-40B4-BE49-F238E27FC236}">
                <a16:creationId xmlns:a16="http://schemas.microsoft.com/office/drawing/2014/main" xmlns="" id="{08250808-5983-4994-9857-55DAEF0A02CB}"/>
              </a:ext>
            </a:extLst>
          </p:cNvPr>
          <p:cNvSpPr/>
          <p:nvPr/>
        </p:nvSpPr>
        <p:spPr>
          <a:xfrm>
            <a:off x="5952201" y="1848658"/>
            <a:ext cx="846707" cy="369332"/>
          </a:xfrm>
          <a:prstGeom prst="rect">
            <a:avLst/>
          </a:prstGeom>
        </p:spPr>
        <p:txBody>
          <a:bodyPr wrap="none">
            <a:spAutoFit/>
          </a:bodyPr>
          <a:lstStyle/>
          <a:p>
            <a:r>
              <a:rPr lang="en-US" altLang="zh-TW" b="1" dirty="0">
                <a:solidFill>
                  <a:srgbClr val="FF0066"/>
                </a:solidFill>
                <a:latin typeface="Segoe Print" panose="02000600000000000000" pitchFamily="2" charset="0"/>
              </a:rPr>
              <a:t>faster</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xmlns="" id="{08250808-5983-4994-9857-55DAEF0A02CB}"/>
              </a:ext>
            </a:extLst>
          </p:cNvPr>
          <p:cNvSpPr/>
          <p:nvPr/>
        </p:nvSpPr>
        <p:spPr>
          <a:xfrm>
            <a:off x="6263485" y="2130760"/>
            <a:ext cx="853119" cy="369332"/>
          </a:xfrm>
          <a:prstGeom prst="rect">
            <a:avLst/>
          </a:prstGeom>
        </p:spPr>
        <p:txBody>
          <a:bodyPr wrap="none">
            <a:spAutoFit/>
          </a:bodyPr>
          <a:lstStyle/>
          <a:p>
            <a:r>
              <a:rPr lang="en-US" altLang="zh-TW" b="1" dirty="0">
                <a:solidFill>
                  <a:srgbClr val="FF0066"/>
                </a:solidFill>
                <a:latin typeface="Segoe Print" panose="02000600000000000000" pitchFamily="2" charset="0"/>
              </a:rPr>
              <a:t>worse</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xmlns="" id="{08250808-5983-4994-9857-55DAEF0A02CB}"/>
              </a:ext>
            </a:extLst>
          </p:cNvPr>
          <p:cNvSpPr/>
          <p:nvPr/>
        </p:nvSpPr>
        <p:spPr>
          <a:xfrm>
            <a:off x="2508608" y="2772786"/>
            <a:ext cx="1742785" cy="369332"/>
          </a:xfrm>
          <a:prstGeom prst="rect">
            <a:avLst/>
          </a:prstGeom>
        </p:spPr>
        <p:txBody>
          <a:bodyPr wrap="none">
            <a:spAutoFit/>
          </a:bodyPr>
          <a:lstStyle/>
          <a:p>
            <a:r>
              <a:rPr lang="en-US" altLang="zh-TW" b="1" dirty="0">
                <a:solidFill>
                  <a:srgbClr val="FF0066"/>
                </a:solidFill>
                <a:latin typeface="Segoe Print" panose="02000600000000000000" pitchFamily="2" charset="0"/>
              </a:rPr>
              <a:t>more cheaply</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xmlns="" id="{08250808-5983-4994-9857-55DAEF0A02CB}"/>
              </a:ext>
            </a:extLst>
          </p:cNvPr>
          <p:cNvSpPr/>
          <p:nvPr/>
        </p:nvSpPr>
        <p:spPr>
          <a:xfrm>
            <a:off x="6934694" y="3093797"/>
            <a:ext cx="113043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as easily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xmlns="" id="{9AA95452-1780-4465-BD9D-A8BC7D833008}"/>
              </a:ext>
            </a:extLst>
          </p:cNvPr>
          <p:cNvSpPr/>
          <p:nvPr/>
        </p:nvSpPr>
        <p:spPr>
          <a:xfrm>
            <a:off x="620742" y="1084591"/>
            <a:ext cx="8135533" cy="4683333"/>
          </a:xfrm>
          <a:prstGeom prst="rect">
            <a:avLst/>
          </a:prstGeom>
        </p:spPr>
        <p:txBody>
          <a:bodyPr wrap="square">
            <a:spAutoFit/>
          </a:bodyPr>
          <a:lstStyle/>
          <a:p>
            <a:pPr marL="360000" indent="-360000">
              <a:spcBef>
                <a:spcPts val="600"/>
              </a:spcBef>
            </a:pPr>
            <a:r>
              <a:rPr lang="en-US" altLang="zh-TW" sz="2000" dirty="0">
                <a:solidFill>
                  <a:srgbClr val="000000"/>
                </a:solidFill>
                <a:latin typeface="Calibri" panose="020F0502020204030204" pitchFamily="34" charset="0"/>
              </a:rPr>
              <a:t>1 	young people / older people (drive carefully)</a:t>
            </a:r>
          </a:p>
          <a:p>
            <a:pPr marL="360000" indent="-360000">
              <a:spcBef>
                <a:spcPts val="600"/>
              </a:spcBef>
            </a:pPr>
            <a:endParaRPr lang="en-US" altLang="zh-TW" sz="2000" dirty="0">
              <a:solidFill>
                <a:srgbClr val="000000"/>
              </a:solidFill>
              <a:latin typeface="Calibri" panose="020F0502020204030204" pitchFamily="34" charset="0"/>
            </a:endParaRPr>
          </a:p>
          <a:p>
            <a:pPr marL="360000" indent="-360000">
              <a:spcBef>
                <a:spcPts val="800"/>
              </a:spcBef>
            </a:pPr>
            <a:r>
              <a:rPr lang="en-US" altLang="zh-TW" sz="2000" dirty="0">
                <a:solidFill>
                  <a:srgbClr val="000000"/>
                </a:solidFill>
                <a:latin typeface="Calibri" panose="020F0502020204030204" pitchFamily="34" charset="0"/>
              </a:rPr>
              <a:t>2 	girls / boys (do well in exams)</a:t>
            </a:r>
          </a:p>
          <a:p>
            <a:pPr marL="360000" indent="-360000">
              <a:spcBef>
                <a:spcPts val="2400"/>
              </a:spcBef>
            </a:pPr>
            <a:endParaRPr lang="en-US" altLang="zh-TW" sz="2000" dirty="0">
              <a:solidFill>
                <a:srgbClr val="000000"/>
              </a:solidFill>
              <a:latin typeface="Calibri" panose="020F0502020204030204" pitchFamily="34" charset="0"/>
            </a:endParaRPr>
          </a:p>
          <a:p>
            <a:pPr marL="360000" indent="-360000">
              <a:spcBef>
                <a:spcPts val="800"/>
              </a:spcBef>
            </a:pPr>
            <a:r>
              <a:rPr lang="en-US" altLang="zh-TW" sz="2000" dirty="0">
                <a:solidFill>
                  <a:srgbClr val="000000"/>
                </a:solidFill>
                <a:latin typeface="Calibri" panose="020F0502020204030204" pitchFamily="34" charset="0"/>
              </a:rPr>
              <a:t>3 	children / adults (learn quickly)</a:t>
            </a:r>
          </a:p>
          <a:p>
            <a:pPr marL="360000" indent="-360000">
              <a:spcBef>
                <a:spcPts val="800"/>
              </a:spcBef>
            </a:pPr>
            <a:endParaRPr lang="en-US" altLang="zh-TW" sz="2000" dirty="0">
              <a:solidFill>
                <a:srgbClr val="000000"/>
              </a:solidFill>
              <a:latin typeface="Calibri" panose="020F0502020204030204" pitchFamily="34" charset="0"/>
            </a:endParaRPr>
          </a:p>
          <a:p>
            <a:pPr marL="360000" indent="-360000">
              <a:spcBef>
                <a:spcPts val="800"/>
              </a:spcBef>
            </a:pPr>
            <a:r>
              <a:rPr lang="en-US" altLang="zh-TW" sz="2000" dirty="0">
                <a:solidFill>
                  <a:srgbClr val="000000"/>
                </a:solidFill>
                <a:latin typeface="Calibri" panose="020F0502020204030204" pitchFamily="34" charset="0"/>
              </a:rPr>
              <a:t>4 	women / men (work hard)</a:t>
            </a:r>
          </a:p>
          <a:p>
            <a:pPr marL="360000" indent="-360000">
              <a:spcBef>
                <a:spcPts val="800"/>
              </a:spcBef>
            </a:pPr>
            <a:endParaRPr lang="en-US" altLang="zh-TW" sz="2000" dirty="0">
              <a:solidFill>
                <a:srgbClr val="000000"/>
              </a:solidFill>
              <a:latin typeface="Calibri" panose="020F0502020204030204" pitchFamily="34" charset="0"/>
            </a:endParaRPr>
          </a:p>
          <a:p>
            <a:pPr marL="360000" indent="-360000">
              <a:spcBef>
                <a:spcPts val="800"/>
              </a:spcBef>
            </a:pPr>
            <a:r>
              <a:rPr lang="en-US" altLang="zh-TW" sz="2000" dirty="0">
                <a:solidFill>
                  <a:srgbClr val="000000"/>
                </a:solidFill>
                <a:latin typeface="Calibri" panose="020F0502020204030204" pitchFamily="34" charset="0"/>
              </a:rPr>
              <a:t>5 	Americans / British people (speak slowly)</a:t>
            </a:r>
          </a:p>
          <a:p>
            <a:pPr marL="360000" indent="-360000">
              <a:spcBef>
                <a:spcPts val="800"/>
              </a:spcBef>
            </a:pPr>
            <a:endParaRPr lang="en-US" altLang="zh-TW" sz="2000" dirty="0">
              <a:solidFill>
                <a:srgbClr val="000000"/>
              </a:solidFill>
              <a:latin typeface="Calibri" panose="020F0502020204030204" pitchFamily="34" charset="0"/>
            </a:endParaRPr>
          </a:p>
          <a:p>
            <a:pPr marL="360000" indent="-360000">
              <a:spcBef>
                <a:spcPts val="800"/>
              </a:spcBef>
            </a:pPr>
            <a:r>
              <a:rPr lang="en-US" altLang="zh-TW" sz="2000" dirty="0">
                <a:solidFill>
                  <a:srgbClr val="000000"/>
                </a:solidFill>
                <a:latin typeface="Calibri" panose="020F0502020204030204" pitchFamily="34" charset="0"/>
              </a:rPr>
              <a:t>6 	I / my friends (sing badly)</a:t>
            </a:r>
            <a:endParaRPr lang="zh-TW" altLang="en-US" sz="2000" dirty="0">
              <a:solidFill>
                <a:srgbClr val="000000"/>
              </a:solidFill>
              <a:latin typeface="Calibri" panose="020F0502020204030204" pitchFamily="34" charset="0"/>
            </a:endParaRPr>
          </a:p>
        </p:txBody>
      </p:sp>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85</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275092"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 sentences comparing the pairs of things. Then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your partner’s sentences. Do you agree?</a:t>
            </a:r>
            <a:endParaRPr lang="zh-TW" altLang="en-US" sz="2000" dirty="0">
              <a:latin typeface="Calibri" panose="020F0502020204030204" pitchFamily="34" charset="0"/>
              <a:cs typeface="Calibri" panose="020F0502020204030204" pitchFamily="34" charset="0"/>
            </a:endParaRPr>
          </a:p>
        </p:txBody>
      </p:sp>
      <p:sp>
        <p:nvSpPr>
          <p:cNvPr id="16" name="矩形 15">
            <a:extLst>
              <a:ext uri="{FF2B5EF4-FFF2-40B4-BE49-F238E27FC236}">
                <a16:creationId xmlns:a16="http://schemas.microsoft.com/office/drawing/2014/main" xmlns="" id="{08250808-5983-4994-9857-55DAEF0A02CB}"/>
              </a:ext>
            </a:extLst>
          </p:cNvPr>
          <p:cNvSpPr/>
          <p:nvPr/>
        </p:nvSpPr>
        <p:spPr>
          <a:xfrm>
            <a:off x="1011230" y="2222734"/>
            <a:ext cx="7805144" cy="831638"/>
          </a:xfrm>
          <a:prstGeom prst="rect">
            <a:avLst/>
          </a:prstGeom>
        </p:spPr>
        <p:txBody>
          <a:bodyPr wrap="square">
            <a:spAutoFit/>
          </a:bodyPr>
          <a:lstStyle/>
          <a:p>
            <a:pPr>
              <a:lnSpc>
                <a:spcPts val="1900"/>
              </a:lnSpc>
            </a:pPr>
            <a:r>
              <a:rPr lang="en-US" altLang="zh-TW" b="1" dirty="0">
                <a:solidFill>
                  <a:srgbClr val="FF0066"/>
                </a:solidFill>
                <a:latin typeface="Segoe Print" panose="02000600000000000000" pitchFamily="2" charset="0"/>
              </a:rPr>
              <a:t>Girls do as well in exams as boys. </a:t>
            </a:r>
            <a:r>
              <a:rPr lang="en-US" altLang="zh-TW" b="1" i="1" dirty="0">
                <a:solidFill>
                  <a:srgbClr val="FF0066"/>
                </a:solidFill>
                <a:latin typeface="Segoe Print" panose="02000600000000000000" pitchFamily="2" charset="0"/>
              </a:rPr>
              <a:t>or</a:t>
            </a:r>
            <a:r>
              <a:rPr lang="en-US" altLang="zh-TW" b="1" dirty="0">
                <a:solidFill>
                  <a:srgbClr val="FF0066"/>
                </a:solidFill>
                <a:latin typeface="Segoe Print" panose="02000600000000000000" pitchFamily="2" charset="0"/>
              </a:rPr>
              <a:t> Girls (don’t) do as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well as boys in exams. </a:t>
            </a:r>
            <a:r>
              <a:rPr lang="en-US" altLang="zh-TW" b="1" i="1" dirty="0">
                <a:solidFill>
                  <a:srgbClr val="FF0066"/>
                </a:solidFill>
                <a:latin typeface="Segoe Print" panose="02000600000000000000" pitchFamily="2" charset="0"/>
              </a:rPr>
              <a:t>or</a:t>
            </a:r>
            <a:r>
              <a:rPr lang="en-US" altLang="zh-TW" b="1" dirty="0">
                <a:solidFill>
                  <a:srgbClr val="FF0066"/>
                </a:solidFill>
                <a:latin typeface="Segoe Print" panose="02000600000000000000" pitchFamily="2" charset="0"/>
              </a:rPr>
              <a:t> Girls do better than boys in</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exams. </a:t>
            </a:r>
            <a:r>
              <a:rPr lang="en-US" altLang="zh-TW" b="1" i="1" dirty="0">
                <a:solidFill>
                  <a:srgbClr val="FF0066"/>
                </a:solidFill>
                <a:latin typeface="Segoe Print" panose="02000600000000000000" pitchFamily="2" charset="0"/>
              </a:rPr>
              <a:t>or</a:t>
            </a:r>
            <a:r>
              <a:rPr lang="en-US" altLang="zh-TW" b="1" dirty="0">
                <a:solidFill>
                  <a:srgbClr val="FF0066"/>
                </a:solidFill>
                <a:latin typeface="Segoe Print" panose="02000600000000000000" pitchFamily="2" charset="0"/>
              </a:rPr>
              <a:t> Girls do less well than boys in exams.</a:t>
            </a:r>
          </a:p>
        </p:txBody>
      </p:sp>
      <p:sp>
        <p:nvSpPr>
          <p:cNvPr id="7" name="矩形 6">
            <a:extLst>
              <a:ext uri="{FF2B5EF4-FFF2-40B4-BE49-F238E27FC236}">
                <a16:creationId xmlns:a16="http://schemas.microsoft.com/office/drawing/2014/main" xmlns="" id="{08250808-5983-4994-9857-55DAEF0A02CB}"/>
              </a:ext>
            </a:extLst>
          </p:cNvPr>
          <p:cNvSpPr/>
          <p:nvPr/>
        </p:nvSpPr>
        <p:spPr>
          <a:xfrm>
            <a:off x="1019074" y="3220829"/>
            <a:ext cx="7846630"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Children learn more/less quickly than adults. </a:t>
            </a:r>
            <a:r>
              <a:rPr lang="en-US" altLang="zh-TW" b="1" i="1" dirty="0">
                <a:solidFill>
                  <a:srgbClr val="FF0066"/>
                </a:solidFill>
                <a:latin typeface="Segoe Print" panose="02000600000000000000" pitchFamily="2" charset="0"/>
              </a:rPr>
              <a:t>or </a:t>
            </a:r>
            <a:r>
              <a:rPr lang="en-US" altLang="zh-TW" b="1" dirty="0">
                <a:solidFill>
                  <a:srgbClr val="FF0066"/>
                </a:solidFill>
                <a:latin typeface="Segoe Print" panose="02000600000000000000" pitchFamily="2" charset="0"/>
              </a:rPr>
              <a:t>Children</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(don’t) learn as quickly as adults.</a:t>
            </a:r>
          </a:p>
        </p:txBody>
      </p:sp>
      <p:sp>
        <p:nvSpPr>
          <p:cNvPr id="8" name="矩形 7">
            <a:extLst>
              <a:ext uri="{FF2B5EF4-FFF2-40B4-BE49-F238E27FC236}">
                <a16:creationId xmlns:a16="http://schemas.microsoft.com/office/drawing/2014/main" xmlns="" id="{08250808-5983-4994-9857-55DAEF0A02CB}"/>
              </a:ext>
            </a:extLst>
          </p:cNvPr>
          <p:cNvSpPr/>
          <p:nvPr/>
        </p:nvSpPr>
        <p:spPr>
          <a:xfrm>
            <a:off x="997101" y="3979379"/>
            <a:ext cx="7868603"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Women (don’t) work as hard as men. </a:t>
            </a:r>
            <a:r>
              <a:rPr lang="en-US" altLang="zh-TW" b="1" i="1" dirty="0">
                <a:solidFill>
                  <a:srgbClr val="FF0066"/>
                </a:solidFill>
                <a:latin typeface="Segoe Print" panose="02000600000000000000" pitchFamily="2" charset="0"/>
              </a:rPr>
              <a:t>or</a:t>
            </a:r>
            <a:r>
              <a:rPr lang="en-US" altLang="zh-TW" b="1" dirty="0">
                <a:solidFill>
                  <a:srgbClr val="FF0066"/>
                </a:solidFill>
                <a:latin typeface="Segoe Print" panose="02000600000000000000" pitchFamily="2" charset="0"/>
              </a:rPr>
              <a:t> Women work</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harder/less hard than men.</a:t>
            </a:r>
          </a:p>
        </p:txBody>
      </p:sp>
      <p:sp>
        <p:nvSpPr>
          <p:cNvPr id="9" name="矩形 8">
            <a:extLst>
              <a:ext uri="{FF2B5EF4-FFF2-40B4-BE49-F238E27FC236}">
                <a16:creationId xmlns:a16="http://schemas.microsoft.com/office/drawing/2014/main" xmlns="" id="{08250808-5983-4994-9857-55DAEF0A02CB}"/>
              </a:ext>
            </a:extLst>
          </p:cNvPr>
          <p:cNvSpPr/>
          <p:nvPr/>
        </p:nvSpPr>
        <p:spPr>
          <a:xfrm>
            <a:off x="1005310" y="4782084"/>
            <a:ext cx="7868603"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Americans speak more/less slowly than British people. </a:t>
            </a:r>
            <a:r>
              <a:rPr lang="en-US" altLang="zh-TW" b="1" i="1" dirty="0">
                <a:solidFill>
                  <a:srgbClr val="FF0066"/>
                </a:solidFill>
                <a:latin typeface="Segoe Print" panose="02000600000000000000" pitchFamily="2" charset="0"/>
              </a:rPr>
              <a:t>or</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Americans (don’t) speak as slowly as British people.</a:t>
            </a:r>
          </a:p>
        </p:txBody>
      </p:sp>
      <p:sp>
        <p:nvSpPr>
          <p:cNvPr id="10" name="矩形 9">
            <a:extLst>
              <a:ext uri="{FF2B5EF4-FFF2-40B4-BE49-F238E27FC236}">
                <a16:creationId xmlns:a16="http://schemas.microsoft.com/office/drawing/2014/main" xmlns="" id="{08250808-5983-4994-9857-55DAEF0A02CB}"/>
              </a:ext>
            </a:extLst>
          </p:cNvPr>
          <p:cNvSpPr/>
          <p:nvPr/>
        </p:nvSpPr>
        <p:spPr>
          <a:xfrm>
            <a:off x="985432" y="5660836"/>
            <a:ext cx="8062749"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I (don’t) sing as badly as my friends. </a:t>
            </a:r>
            <a:r>
              <a:rPr lang="en-US" altLang="zh-TW" b="1" i="1" dirty="0">
                <a:solidFill>
                  <a:srgbClr val="FF0066"/>
                </a:solidFill>
                <a:latin typeface="Segoe Print" panose="02000600000000000000" pitchFamily="2" charset="0"/>
              </a:rPr>
              <a:t>or</a:t>
            </a:r>
            <a:r>
              <a:rPr lang="en-US" altLang="zh-TW" b="1" dirty="0">
                <a:solidFill>
                  <a:srgbClr val="FF0066"/>
                </a:solidFill>
                <a:latin typeface="Segoe Print" panose="02000600000000000000" pitchFamily="2" charset="0"/>
              </a:rPr>
              <a:t> I sing worse/less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badly than my friends.</a:t>
            </a:r>
            <a:endParaRPr lang="zh-TW" altLang="en-US" b="1" dirty="0">
              <a:solidFill>
                <a:srgbClr val="FF0066"/>
              </a:solidFill>
              <a:latin typeface="Segoe Print" panose="02000600000000000000" pitchFamily="2" charset="0"/>
            </a:endParaRPr>
          </a:p>
        </p:txBody>
      </p:sp>
      <p:sp>
        <p:nvSpPr>
          <p:cNvPr id="14" name="矩形 13"/>
          <p:cNvSpPr/>
          <p:nvPr/>
        </p:nvSpPr>
        <p:spPr>
          <a:xfrm>
            <a:off x="1029013" y="1468240"/>
            <a:ext cx="6981289" cy="400110"/>
          </a:xfrm>
          <a:prstGeom prst="rect">
            <a:avLst/>
          </a:prstGeom>
        </p:spPr>
        <p:txBody>
          <a:bodyPr wrap="square">
            <a:spAutoFit/>
          </a:bodyPr>
          <a:lstStyle/>
          <a:p>
            <a:r>
              <a:rPr lang="en-US" altLang="zh-TW" sz="2000" i="1" dirty="0">
                <a:solidFill>
                  <a:srgbClr val="0080FF"/>
                </a:solidFill>
                <a:latin typeface="Calibri" panose="020F0502020204030204" pitchFamily="34" charset="0"/>
              </a:rPr>
              <a:t>Older people drive more carefully than young people.</a:t>
            </a:r>
            <a:endParaRPr lang="zh-TW" altLang="en-US" sz="2000" i="1" dirty="0">
              <a:solidFill>
                <a:srgbClr val="0080FF"/>
              </a:solidFill>
              <a:latin typeface="Calibri" panose="020F0502020204030204" pitchFamily="34" charset="0"/>
            </a:endParaRPr>
          </a:p>
        </p:txBody>
      </p:sp>
    </p:spTree>
    <p:extLst>
      <p:ext uri="{BB962C8B-B14F-4D97-AF65-F5344CB8AC3E}">
        <p14:creationId xmlns:p14="http://schemas.microsoft.com/office/powerpoint/2010/main" xmlns=""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E99991C3-F504-40A5-8558-11506C3EFCB7}"/>
              </a:ext>
            </a:extLst>
          </p:cNvPr>
          <p:cNvSpPr/>
          <p:nvPr/>
        </p:nvSpPr>
        <p:spPr>
          <a:xfrm>
            <a:off x="304909" y="309431"/>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three people talking about different living arrangements. Write the number of the speaker (1–3) next to the statements that summarize their comments.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7-p. 81</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B2413412-AA77-492F-A495-1DB32E9C7113}"/>
              </a:ext>
            </a:extLst>
          </p:cNvPr>
          <p:cNvSpPr/>
          <p:nvPr/>
        </p:nvSpPr>
        <p:spPr>
          <a:xfrm>
            <a:off x="7226936" y="110772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54</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AC0F971C-7D34-4E48-9E93-878CB6BF98A6}"/>
              </a:ext>
            </a:extLst>
          </p:cNvPr>
          <p:cNvSpPr/>
          <p:nvPr/>
        </p:nvSpPr>
        <p:spPr>
          <a:xfrm>
            <a:off x="644809" y="1633512"/>
            <a:ext cx="8160182" cy="2708434"/>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I can’t wait to leave my parents’ house and get some independence.</a:t>
            </a:r>
          </a:p>
          <a:p>
            <a:pPr marL="363538" indent="-363538">
              <a:spcBef>
                <a:spcPts val="600"/>
              </a:spcBef>
            </a:pPr>
            <a:r>
              <a:rPr lang="en-US" altLang="zh-TW" sz="2000" dirty="0">
                <a:latin typeface="Calibri" panose="020F0502020204030204" pitchFamily="34" charset="0"/>
              </a:rPr>
              <a:t>b 	My family’s lovely, but I’d like to have my own home and some privacy.</a:t>
            </a:r>
          </a:p>
          <a:p>
            <a:pPr marL="363538" indent="-363538">
              <a:spcBef>
                <a:spcPts val="600"/>
              </a:spcBef>
            </a:pPr>
            <a:r>
              <a:rPr lang="en-US" altLang="zh-TW" sz="2000" dirty="0">
                <a:latin typeface="Calibri" panose="020F0502020204030204" pitchFamily="34" charset="0"/>
              </a:rPr>
              <a:t>c 	My </a:t>
            </a:r>
            <a:r>
              <a:rPr lang="en-US" altLang="zh-TW" sz="2000" dirty="0" err="1">
                <a:latin typeface="Calibri" panose="020F0502020204030204" pitchFamily="34" charset="0"/>
              </a:rPr>
              <a:t>flatmates</a:t>
            </a:r>
            <a:r>
              <a:rPr lang="en-US" altLang="zh-TW" sz="2000" dirty="0">
                <a:latin typeface="Calibri" panose="020F0502020204030204" pitchFamily="34" charset="0"/>
              </a:rPr>
              <a:t> aren’t here much, so it’s just like having my own place really.</a:t>
            </a:r>
          </a:p>
          <a:p>
            <a:pPr marL="363538" indent="-363538">
              <a:spcBef>
                <a:spcPts val="600"/>
              </a:spcBef>
            </a:pPr>
            <a:r>
              <a:rPr lang="en-US" altLang="zh-TW" sz="2000" dirty="0">
                <a:latin typeface="Calibri" panose="020F0502020204030204" pitchFamily="34" charset="0"/>
              </a:rPr>
              <a:t>d 	It’s cramped and noisy, but at least you’re never lonely.</a:t>
            </a:r>
          </a:p>
          <a:p>
            <a:pPr marL="363538" indent="-363538">
              <a:spcBef>
                <a:spcPts val="600"/>
              </a:spcBef>
            </a:pPr>
            <a:r>
              <a:rPr lang="en-US" altLang="zh-TW" sz="2000" dirty="0">
                <a:latin typeface="Calibri" panose="020F0502020204030204" pitchFamily="34" charset="0"/>
              </a:rPr>
              <a:t>e 	Sharing a flat with friends is not as easy as I thought it would be.</a:t>
            </a:r>
          </a:p>
          <a:p>
            <a:pPr marL="363538" indent="-363538">
              <a:spcBef>
                <a:spcPts val="600"/>
              </a:spcBef>
            </a:pPr>
            <a:r>
              <a:rPr lang="en-US" altLang="zh-TW" sz="2000" dirty="0">
                <a:latin typeface="Calibri" panose="020F0502020204030204" pitchFamily="34" charset="0"/>
              </a:rPr>
              <a:t>f 	I love living with my mum and dad and brothers. I won’t leave until I get married.</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xmlns="" id="{3F2633EE-7264-4168-9BAE-286A6F0D6132}"/>
              </a:ext>
            </a:extLst>
          </p:cNvPr>
          <p:cNvSpPr/>
          <p:nvPr/>
        </p:nvSpPr>
        <p:spPr>
          <a:xfrm>
            <a:off x="343253" y="1587824"/>
            <a:ext cx="444687" cy="2400657"/>
          </a:xfrm>
          <a:prstGeom prst="rect">
            <a:avLst/>
          </a:prstGeom>
        </p:spPr>
        <p:txBody>
          <a:bodyPr wrap="square">
            <a:spAutoFit/>
          </a:bodyPr>
          <a:lstStyle/>
          <a:p>
            <a:pPr marL="358775" indent="-358775">
              <a:lnSpc>
                <a:spcPts val="3000"/>
              </a:lnSpc>
            </a:pPr>
            <a:r>
              <a:rPr lang="en-US" altLang="zh-TW" b="1" dirty="0">
                <a:solidFill>
                  <a:srgbClr val="FF0066"/>
                </a:solidFill>
                <a:latin typeface="Segoe Print" panose="02000600000000000000" pitchFamily="2" charset="0"/>
              </a:rPr>
              <a:t>3</a:t>
            </a:r>
          </a:p>
          <a:p>
            <a:pPr marL="358775" indent="-358775">
              <a:lnSpc>
                <a:spcPts val="3000"/>
              </a:lnSpc>
            </a:pPr>
            <a:r>
              <a:rPr lang="en-US" altLang="zh-TW" b="1" dirty="0">
                <a:solidFill>
                  <a:srgbClr val="FF0066"/>
                </a:solidFill>
                <a:latin typeface="Segoe Print" panose="02000600000000000000" pitchFamily="2" charset="0"/>
              </a:rPr>
              <a:t>3</a:t>
            </a:r>
          </a:p>
          <a:p>
            <a:pPr marL="358775" indent="-358775">
              <a:lnSpc>
                <a:spcPts val="3000"/>
              </a:lnSpc>
            </a:pPr>
            <a:r>
              <a:rPr lang="en-US" altLang="zh-TW" b="1" dirty="0">
                <a:solidFill>
                  <a:srgbClr val="FF0066"/>
                </a:solidFill>
                <a:latin typeface="Segoe Print" panose="02000600000000000000" pitchFamily="2" charset="0"/>
              </a:rPr>
              <a:t>2</a:t>
            </a:r>
          </a:p>
          <a:p>
            <a:pPr marL="358775" indent="-358775">
              <a:lnSpc>
                <a:spcPts val="3000"/>
              </a:lnSpc>
            </a:pPr>
            <a:r>
              <a:rPr lang="en-US" altLang="zh-TW" b="1" dirty="0">
                <a:solidFill>
                  <a:srgbClr val="FF0066"/>
                </a:solidFill>
                <a:latin typeface="Segoe Print" panose="02000600000000000000" pitchFamily="2" charset="0"/>
              </a:rPr>
              <a:t>1</a:t>
            </a:r>
          </a:p>
          <a:p>
            <a:pPr marL="358775" indent="-358775">
              <a:lnSpc>
                <a:spcPts val="3000"/>
              </a:lnSpc>
            </a:pPr>
            <a:r>
              <a:rPr lang="en-US" altLang="zh-TW" b="1" dirty="0">
                <a:solidFill>
                  <a:srgbClr val="FF0066"/>
                </a:solidFill>
                <a:latin typeface="Segoe Print" panose="02000600000000000000" pitchFamily="2" charset="0"/>
              </a:rPr>
              <a:t>2</a:t>
            </a:r>
          </a:p>
          <a:p>
            <a:pPr marL="358775" indent="-358775">
              <a:lnSpc>
                <a:spcPts val="3000"/>
              </a:lnSpc>
            </a:pPr>
            <a:r>
              <a:rPr lang="en-US" altLang="zh-TW" b="1" dirty="0">
                <a:solidFill>
                  <a:srgbClr val="FF0066"/>
                </a:solidFill>
                <a:latin typeface="Segoe Print" panose="02000600000000000000" pitchFamily="2" charset="0"/>
              </a:rPr>
              <a:t>1</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xmlns="" id="{3F2633EE-7264-4168-9BAE-286A6F0D6132}"/>
              </a:ext>
            </a:extLst>
          </p:cNvPr>
          <p:cNvSpPr/>
          <p:nvPr/>
        </p:nvSpPr>
        <p:spPr>
          <a:xfrm>
            <a:off x="933398" y="4249024"/>
            <a:ext cx="6488806"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(Speaker 1 = d; f Speaker 2 = c; e Speaker 3 = a; b)</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left)">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wipe(left)">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wipe(left)">
                                      <p:cBhvr>
                                        <p:cTn id="3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754495" y="1003020"/>
            <a:ext cx="5494162" cy="1805541"/>
          </a:xfrm>
          <a:prstGeom prst="rect">
            <a:avLst/>
          </a:prstGeom>
          <a:noFill/>
          <a:ln w="9525">
            <a:noFill/>
            <a:miter lim="800000"/>
            <a:headEnd/>
            <a:tailEnd/>
          </a:ln>
        </p:spPr>
      </p:pic>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85</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91CC86A4-26D7-4FE8-B9CA-08A713AD4248}"/>
              </a:ext>
            </a:extLst>
          </p:cNvPr>
          <p:cNvSpPr/>
          <p:nvPr/>
        </p:nvSpPr>
        <p:spPr>
          <a:xfrm>
            <a:off x="306608" y="2961400"/>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Which sentences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describe change? Which sentence describes two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related things?</a:t>
            </a:r>
            <a:endParaRPr lang="zh-TW" altLang="en-US" sz="2000" dirty="0">
              <a:latin typeface="Calibri" panose="020F0502020204030204" pitchFamily="34" charset="0"/>
              <a:cs typeface="Calibri" panose="020F0502020204030204" pitchFamily="34" charset="0"/>
            </a:endParaRPr>
          </a:p>
        </p:txBody>
      </p:sp>
      <p:pic>
        <p:nvPicPr>
          <p:cNvPr id="17" name="圖片 16">
            <a:hlinkClick r:id="rId3" action="ppaction://hlinkpres?slideindex=1&amp;slidetitle="/>
            <a:extLst>
              <a:ext uri="{FF2B5EF4-FFF2-40B4-BE49-F238E27FC236}">
                <a16:creationId xmlns:a16="http://schemas.microsoft.com/office/drawing/2014/main" xmlns="" id="{53338B2A-AD70-4BE5-895F-FE408C2C2BAE}"/>
              </a:ext>
            </a:extLst>
          </p:cNvPr>
          <p:cNvPicPr>
            <a:picLocks noChangeAspect="1"/>
          </p:cNvPicPr>
          <p:nvPr/>
        </p:nvPicPr>
        <p:blipFill rotWithShape="1">
          <a:blip r:embed="rId4" cstate="print"/>
          <a:srcRect l="31588" t="31573" r="31433" b="31745"/>
          <a:stretch/>
        </p:blipFill>
        <p:spPr>
          <a:xfrm>
            <a:off x="5971244" y="2496706"/>
            <a:ext cx="235900" cy="234000"/>
          </a:xfrm>
          <a:prstGeom prst="rect">
            <a:avLst/>
          </a:prstGeom>
        </p:spPr>
      </p:pic>
      <p:sp>
        <p:nvSpPr>
          <p:cNvPr id="20" name="矩形 19">
            <a:extLst>
              <a:ext uri="{FF2B5EF4-FFF2-40B4-BE49-F238E27FC236}">
                <a16:creationId xmlns:a16="http://schemas.microsoft.com/office/drawing/2014/main" xmlns="" id="{4179DA63-4B1A-474F-B22A-9DB6ECE0558C}"/>
              </a:ext>
            </a:extLst>
          </p:cNvPr>
          <p:cNvSpPr/>
          <p:nvPr/>
        </p:nvSpPr>
        <p:spPr>
          <a:xfrm>
            <a:off x="761329" y="3678264"/>
            <a:ext cx="6029215" cy="1785104"/>
          </a:xfrm>
          <a:prstGeom prst="rect">
            <a:avLst/>
          </a:prstGeom>
        </p:spPr>
        <p:txBody>
          <a:bodyPr wrap="none">
            <a:spAutoFit/>
          </a:bodyPr>
          <a:lstStyle/>
          <a:p>
            <a:pPr>
              <a:spcBef>
                <a:spcPts val="600"/>
              </a:spcBef>
            </a:pPr>
            <a:r>
              <a:rPr lang="en-US" altLang="zh-TW" b="1" dirty="0">
                <a:solidFill>
                  <a:srgbClr val="FF0066"/>
                </a:solidFill>
                <a:latin typeface="Segoe Print" panose="02000600000000000000" pitchFamily="2" charset="0"/>
              </a:rPr>
              <a:t>Sentences describing change:</a:t>
            </a:r>
          </a:p>
          <a:p>
            <a:pPr>
              <a:spcBef>
                <a:spcPts val="600"/>
              </a:spcBef>
            </a:pPr>
            <a:r>
              <a:rPr lang="en-US" altLang="zh-TW" b="1" dirty="0">
                <a:solidFill>
                  <a:srgbClr val="FF0066"/>
                </a:solidFill>
                <a:latin typeface="Segoe Print" panose="02000600000000000000" pitchFamily="2" charset="0"/>
              </a:rPr>
              <a:t>Modern houses are getting smaller and smaller.</a:t>
            </a:r>
          </a:p>
          <a:p>
            <a:pPr>
              <a:spcBef>
                <a:spcPts val="600"/>
              </a:spcBef>
            </a:pPr>
            <a:r>
              <a:rPr lang="en-US" altLang="zh-TW" b="1" dirty="0">
                <a:solidFill>
                  <a:srgbClr val="FF0066"/>
                </a:solidFill>
                <a:latin typeface="Segoe Print" panose="02000600000000000000" pitchFamily="2" charset="0"/>
              </a:rPr>
              <a:t>House prices are going up more and more quickly.</a:t>
            </a:r>
          </a:p>
          <a:p>
            <a:pPr>
              <a:spcBef>
                <a:spcPts val="600"/>
              </a:spcBef>
            </a:pPr>
            <a:r>
              <a:rPr lang="en-US" altLang="zh-TW" b="1" dirty="0">
                <a:solidFill>
                  <a:srgbClr val="FF0066"/>
                </a:solidFill>
                <a:latin typeface="Segoe Print" panose="02000600000000000000" pitchFamily="2" charset="0"/>
              </a:rPr>
              <a:t>Sentence describing two related things:</a:t>
            </a:r>
          </a:p>
          <a:p>
            <a:pPr>
              <a:spcBef>
                <a:spcPts val="600"/>
              </a:spcBef>
            </a:pPr>
            <a:r>
              <a:rPr lang="en-US" altLang="zh-TW" b="1" dirty="0">
                <a:solidFill>
                  <a:srgbClr val="FF0066"/>
                </a:solidFill>
                <a:latin typeface="Segoe Print" panose="02000600000000000000" pitchFamily="2" charset="0"/>
              </a:rPr>
              <a:t>And the higher the stilts, the safer you are.</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xmlns=""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zh-TW" altLang="en-US" sz="3200" b="1" dirty="0">
                <a:solidFill>
                  <a:srgbClr val="E60000"/>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comparison: patterns</a:t>
            </a:r>
            <a:endParaRPr lang="zh-TW" altLang="en-US" sz="3200" b="1" dirty="0">
              <a:solidFill>
                <a:schemeClr val="tx1">
                  <a:lumMod val="65000"/>
                  <a:lumOff val="35000"/>
                </a:schemeClr>
              </a:solidFill>
              <a:latin typeface="Calibri" panose="020F0502020204030204" pitchFamily="34" charset="0"/>
            </a:endParaRPr>
          </a:p>
        </p:txBody>
      </p:sp>
    </p:spTree>
    <p:extLst>
      <p:ext uri="{BB962C8B-B14F-4D97-AF65-F5344CB8AC3E}">
        <p14:creationId xmlns:p14="http://schemas.microsoft.com/office/powerpoint/2010/main" xmlns="" val="25208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85</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xmlns="" id="{44F44761-60EC-4F3A-B045-E77235A96A6F}"/>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what two people say about where they live.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Underline comparative patterns similar to the ones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in the grammar box.</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5FE8E64B-7710-43BC-B437-8F57BA37D102}"/>
              </a:ext>
            </a:extLst>
          </p:cNvPr>
          <p:cNvSpPr/>
          <p:nvPr/>
        </p:nvSpPr>
        <p:spPr>
          <a:xfrm>
            <a:off x="662276" y="1116746"/>
            <a:ext cx="8131765" cy="2323713"/>
          </a:xfrm>
          <a:prstGeom prst="rect">
            <a:avLst/>
          </a:prstGeom>
        </p:spPr>
        <p:txBody>
          <a:bodyPr wrap="square">
            <a:spAutoFit/>
          </a:bodyPr>
          <a:lstStyle/>
          <a:p>
            <a:pPr marL="360363" indent="-360363">
              <a:spcBef>
                <a:spcPts val="600"/>
              </a:spcBef>
            </a:pPr>
            <a:r>
              <a:rPr lang="en-US" altLang="zh-TW" sz="2000" b="1" dirty="0">
                <a:solidFill>
                  <a:srgbClr val="000000"/>
                </a:solidFill>
                <a:latin typeface="Calibri" panose="020F0502020204030204" pitchFamily="34" charset="0"/>
              </a:rPr>
              <a:t>Josef: </a:t>
            </a:r>
            <a:r>
              <a:rPr lang="zh-TW" altLang="en-US" sz="2000" b="1"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As this building gets older, things go wrong</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more and more often. But living in a block of</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flats is really good because I don’t have to worry</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about repairs and things. Everyone pays an</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amount each month, so the greater the number of</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residents, the lower the monthly payment is.</a:t>
            </a:r>
          </a:p>
          <a:p>
            <a:pPr marL="360363" indent="-360363">
              <a:spcBef>
                <a:spcPts val="600"/>
              </a:spcBef>
            </a:pPr>
            <a:r>
              <a:rPr lang="en-US" altLang="zh-TW" sz="2000" b="1" dirty="0">
                <a:solidFill>
                  <a:srgbClr val="000000"/>
                </a:solidFill>
                <a:latin typeface="Calibri" panose="020F0502020204030204" pitchFamily="34" charset="0"/>
              </a:rPr>
              <a:t>Sandra: </a:t>
            </a:r>
            <a:r>
              <a:rPr lang="zh-TW" altLang="en-US" sz="2000" b="1"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We’re all students. So for us, the cheaper</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the place, the better. We don’t have as much</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money as people who are working. Rents are</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getting higher and higher, but you can still rent</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more cheaply than buy.</a:t>
            </a:r>
            <a:endParaRPr lang="zh-TW" altLang="en-US" sz="2000" dirty="0">
              <a:solidFill>
                <a:srgbClr val="000000"/>
              </a:solidFill>
              <a:latin typeface="Calibri" panose="020F0502020204030204" pitchFamily="34" charset="0"/>
            </a:endParaRPr>
          </a:p>
        </p:txBody>
      </p:sp>
      <p:sp>
        <p:nvSpPr>
          <p:cNvPr id="12" name="矩形 11">
            <a:extLst>
              <a:ext uri="{FF2B5EF4-FFF2-40B4-BE49-F238E27FC236}">
                <a16:creationId xmlns:a16="http://schemas.microsoft.com/office/drawing/2014/main" xmlns="" id="{217A0E49-EB8A-45E9-B0B2-75CC8DE21DBD}"/>
              </a:ext>
            </a:extLst>
          </p:cNvPr>
          <p:cNvSpPr/>
          <p:nvPr/>
        </p:nvSpPr>
        <p:spPr>
          <a:xfrm>
            <a:off x="1026778" y="3641931"/>
            <a:ext cx="6239784" cy="1785104"/>
          </a:xfrm>
          <a:prstGeom prst="rect">
            <a:avLst/>
          </a:prstGeom>
        </p:spPr>
        <p:txBody>
          <a:bodyPr wrap="square">
            <a:spAutoFit/>
          </a:bodyPr>
          <a:lstStyle/>
          <a:p>
            <a:pPr>
              <a:spcBef>
                <a:spcPts val="600"/>
              </a:spcBef>
            </a:pPr>
            <a:r>
              <a:rPr lang="en-US" altLang="zh-TW" dirty="0"/>
              <a:t> </a:t>
            </a:r>
            <a:r>
              <a:rPr lang="en-US" altLang="zh-TW" b="1" dirty="0">
                <a:solidFill>
                  <a:srgbClr val="FF0066"/>
                </a:solidFill>
                <a:latin typeface="Segoe Print" panose="02000600000000000000" pitchFamily="2" charset="0"/>
              </a:rPr>
              <a:t>go wrong more and more often</a:t>
            </a:r>
          </a:p>
          <a:p>
            <a:pPr>
              <a:spcBef>
                <a:spcPts val="600"/>
              </a:spcBef>
            </a:pPr>
            <a:r>
              <a:rPr lang="en-US" altLang="zh-TW" b="1" dirty="0">
                <a:solidFill>
                  <a:srgbClr val="FF0066"/>
                </a:solidFill>
                <a:latin typeface="Segoe Print" panose="02000600000000000000" pitchFamily="2" charset="0"/>
              </a:rPr>
              <a:t>the greater the number of residents, the lower the</a:t>
            </a:r>
            <a:r>
              <a:rPr lang="zh-TW" altLang="en-US" b="1" dirty="0">
                <a:solidFill>
                  <a:srgbClr val="FF0066"/>
                </a:solidFill>
                <a:latin typeface="Segoe Print" panose="02000600000000000000" pitchFamily="2" charset="0"/>
              </a:rPr>
              <a:t> </a:t>
            </a:r>
            <a:endParaRPr lang="en-US" altLang="zh-TW" b="1" dirty="0">
              <a:solidFill>
                <a:srgbClr val="FF0066"/>
              </a:solidFill>
              <a:latin typeface="Segoe Print" panose="02000600000000000000" pitchFamily="2" charset="0"/>
            </a:endParaRPr>
          </a:p>
          <a:p>
            <a:pPr>
              <a:spcBef>
                <a:spcPts val="600"/>
              </a:spcBef>
            </a:pPr>
            <a:r>
              <a:rPr lang="en-US" altLang="zh-TW" b="1" dirty="0">
                <a:solidFill>
                  <a:srgbClr val="FF0066"/>
                </a:solidFill>
                <a:latin typeface="Segoe Print" panose="02000600000000000000" pitchFamily="2" charset="0"/>
              </a:rPr>
              <a:t>monthly payment is</a:t>
            </a:r>
          </a:p>
          <a:p>
            <a:pPr>
              <a:spcBef>
                <a:spcPts val="600"/>
              </a:spcBef>
            </a:pPr>
            <a:r>
              <a:rPr lang="en-US" altLang="zh-TW" b="1" dirty="0">
                <a:solidFill>
                  <a:srgbClr val="FF0066"/>
                </a:solidFill>
                <a:latin typeface="Segoe Print" panose="02000600000000000000" pitchFamily="2" charset="0"/>
              </a:rPr>
              <a:t>the cheaper the place, the better</a:t>
            </a:r>
          </a:p>
          <a:p>
            <a:pPr>
              <a:spcBef>
                <a:spcPts val="600"/>
              </a:spcBef>
            </a:pPr>
            <a:r>
              <a:rPr lang="en-US" altLang="zh-TW" b="1" dirty="0">
                <a:solidFill>
                  <a:srgbClr val="FF0066"/>
                </a:solidFill>
                <a:latin typeface="Segoe Print" panose="02000600000000000000" pitchFamily="2" charset="0"/>
              </a:rPr>
              <a:t>getting higher and higher</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9660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85</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xmlns="" id="{44F44761-60EC-4F3A-B045-E77235A96A6F}"/>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what two more people say. Use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comparative patterns.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5FE8E64B-7710-43BC-B437-8F57BA37D102}"/>
              </a:ext>
            </a:extLst>
          </p:cNvPr>
          <p:cNvSpPr/>
          <p:nvPr/>
        </p:nvSpPr>
        <p:spPr>
          <a:xfrm>
            <a:off x="652548" y="873555"/>
            <a:ext cx="8131765" cy="2708434"/>
          </a:xfrm>
          <a:prstGeom prst="rect">
            <a:avLst/>
          </a:prstGeom>
        </p:spPr>
        <p:txBody>
          <a:bodyPr wrap="square">
            <a:spAutoFit/>
          </a:bodyPr>
          <a:lstStyle/>
          <a:p>
            <a:pPr marL="360363" indent="-360363">
              <a:spcBef>
                <a:spcPts val="600"/>
              </a:spcBef>
            </a:pPr>
            <a:r>
              <a:rPr lang="en-US" altLang="zh-TW" sz="2000" b="1" dirty="0">
                <a:solidFill>
                  <a:srgbClr val="000000"/>
                </a:solidFill>
                <a:latin typeface="Calibri" panose="020F0502020204030204" pitchFamily="34" charset="0"/>
              </a:rPr>
              <a:t>Marcus: </a:t>
            </a:r>
            <a:r>
              <a:rPr lang="zh-TW" altLang="en-US" sz="2000" b="1" dirty="0">
                <a:solidFill>
                  <a:srgbClr val="000000"/>
                </a:solidFill>
                <a:latin typeface="Calibri" panose="020F0502020204030204" pitchFamily="34" charset="0"/>
              </a:rPr>
              <a:t>  </a:t>
            </a:r>
            <a:r>
              <a:rPr lang="en-US" altLang="zh-TW" sz="2000" dirty="0" err="1">
                <a:solidFill>
                  <a:srgbClr val="000000"/>
                </a:solidFill>
                <a:latin typeface="Calibri" panose="020F0502020204030204" pitchFamily="34" charset="0"/>
              </a:rPr>
              <a:t>Neighbours</a:t>
            </a:r>
            <a:r>
              <a:rPr lang="en-US" altLang="zh-TW" sz="2000" dirty="0">
                <a:solidFill>
                  <a:srgbClr val="000000"/>
                </a:solidFill>
                <a:latin typeface="Calibri" panose="020F0502020204030204" pitchFamily="34" charset="0"/>
              </a:rPr>
              <a:t>! The 1</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________________________</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(few / good), I say. In my old flat, I used to have</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noisy people living right above me and I got</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2 ________________________</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(angry) as the months went</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by. So I moved into my own house and life is much</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quieter now.</a:t>
            </a:r>
          </a:p>
          <a:p>
            <a:pPr marL="360363" indent="-360363">
              <a:spcBef>
                <a:spcPts val="600"/>
              </a:spcBef>
            </a:pPr>
            <a:r>
              <a:rPr lang="en-US" altLang="zh-TW" sz="2000" b="1" dirty="0">
                <a:solidFill>
                  <a:srgbClr val="000000"/>
                </a:solidFill>
                <a:latin typeface="Calibri" panose="020F0502020204030204" pitchFamily="34" charset="0"/>
              </a:rPr>
              <a:t>Frances: </a:t>
            </a:r>
            <a:r>
              <a:rPr lang="zh-TW" altLang="en-US" sz="2000" b="1"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I love having a garden, but it’s a lot of</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work – so the </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3 ________________________</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(small / good),</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I think. As time passes, the garden gets untidy</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4 ________________________</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(quickly), until in the end I</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have to do something about it.</a:t>
            </a:r>
            <a:endParaRPr lang="zh-TW" altLang="en-US" sz="2000" dirty="0">
              <a:solidFill>
                <a:srgbClr val="000000"/>
              </a:solidFill>
              <a:latin typeface="Calibri" panose="020F0502020204030204" pitchFamily="34" charset="0"/>
            </a:endParaRPr>
          </a:p>
        </p:txBody>
      </p:sp>
      <p:sp>
        <p:nvSpPr>
          <p:cNvPr id="12" name="矩形 11">
            <a:extLst>
              <a:ext uri="{FF2B5EF4-FFF2-40B4-BE49-F238E27FC236}">
                <a16:creationId xmlns:a16="http://schemas.microsoft.com/office/drawing/2014/main" xmlns="" id="{217A0E49-EB8A-45E9-B0B2-75CC8DE21DBD}"/>
              </a:ext>
            </a:extLst>
          </p:cNvPr>
          <p:cNvSpPr/>
          <p:nvPr/>
        </p:nvSpPr>
        <p:spPr>
          <a:xfrm>
            <a:off x="4173167" y="898731"/>
            <a:ext cx="2256816" cy="369332"/>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fewer, the better</a:t>
            </a:r>
            <a:endParaRPr lang="zh-TW" altLang="en-US" b="1" dirty="0">
              <a:solidFill>
                <a:srgbClr val="FF0066"/>
              </a:solidFill>
              <a:latin typeface="Segoe Print" panose="02000600000000000000" pitchFamily="2" charset="0"/>
            </a:endParaRPr>
          </a:p>
        </p:txBody>
      </p:sp>
      <p:sp>
        <p:nvSpPr>
          <p:cNvPr id="8" name="矩形 7">
            <a:extLst>
              <a:ext uri="{FF2B5EF4-FFF2-40B4-BE49-F238E27FC236}">
                <a16:creationId xmlns:a16="http://schemas.microsoft.com/office/drawing/2014/main" xmlns="" id="{217A0E49-EB8A-45E9-B0B2-75CC8DE21DBD}"/>
              </a:ext>
            </a:extLst>
          </p:cNvPr>
          <p:cNvSpPr/>
          <p:nvPr/>
        </p:nvSpPr>
        <p:spPr>
          <a:xfrm>
            <a:off x="1406156" y="1516596"/>
            <a:ext cx="3068567" cy="369332"/>
          </a:xfrm>
          <a:prstGeom prst="rect">
            <a:avLst/>
          </a:prstGeom>
        </p:spPr>
        <p:txBody>
          <a:bodyPr wrap="square">
            <a:spAutoFit/>
          </a:bodyPr>
          <a:lstStyle/>
          <a:p>
            <a:pPr>
              <a:spcBef>
                <a:spcPts val="600"/>
              </a:spcBef>
            </a:pPr>
            <a:r>
              <a:rPr lang="en-US" altLang="zh-TW" dirty="0"/>
              <a:t> </a:t>
            </a:r>
            <a:r>
              <a:rPr lang="en-US" altLang="zh-TW" b="1" dirty="0">
                <a:solidFill>
                  <a:srgbClr val="FF0066"/>
                </a:solidFill>
                <a:latin typeface="Segoe Print" panose="02000600000000000000" pitchFamily="2" charset="0"/>
              </a:rPr>
              <a:t>angrier and angrier</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xmlns="" id="{217A0E49-EB8A-45E9-B0B2-75CC8DE21DBD}"/>
              </a:ext>
            </a:extLst>
          </p:cNvPr>
          <p:cNvSpPr/>
          <p:nvPr/>
        </p:nvSpPr>
        <p:spPr>
          <a:xfrm>
            <a:off x="1406156" y="2503794"/>
            <a:ext cx="2883742" cy="369332"/>
          </a:xfrm>
          <a:prstGeom prst="rect">
            <a:avLst/>
          </a:prstGeom>
        </p:spPr>
        <p:txBody>
          <a:bodyPr wrap="square">
            <a:spAutoFit/>
          </a:bodyPr>
          <a:lstStyle/>
          <a:p>
            <a:pPr>
              <a:spcBef>
                <a:spcPts val="600"/>
              </a:spcBef>
            </a:pPr>
            <a:r>
              <a:rPr lang="en-US" altLang="zh-TW" dirty="0"/>
              <a:t> </a:t>
            </a:r>
            <a:r>
              <a:rPr lang="en-US" altLang="zh-TW" b="1" dirty="0">
                <a:solidFill>
                  <a:srgbClr val="FF0066"/>
                </a:solidFill>
                <a:latin typeface="Segoe Print" panose="02000600000000000000" pitchFamily="2" charset="0"/>
              </a:rPr>
              <a:t>the smaller, the better</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xmlns="" id="{217A0E49-EB8A-45E9-B0B2-75CC8DE21DBD}"/>
              </a:ext>
            </a:extLst>
          </p:cNvPr>
          <p:cNvSpPr/>
          <p:nvPr/>
        </p:nvSpPr>
        <p:spPr>
          <a:xfrm>
            <a:off x="3692155" y="2815081"/>
            <a:ext cx="3253393" cy="369332"/>
          </a:xfrm>
          <a:prstGeom prst="rect">
            <a:avLst/>
          </a:prstGeom>
        </p:spPr>
        <p:txBody>
          <a:bodyPr wrap="square">
            <a:spAutoFit/>
          </a:bodyPr>
          <a:lstStyle/>
          <a:p>
            <a:r>
              <a:rPr lang="en-US" altLang="zh-TW" dirty="0"/>
              <a:t> </a:t>
            </a:r>
            <a:r>
              <a:rPr lang="en-US" altLang="zh-TW" b="1" dirty="0">
                <a:solidFill>
                  <a:srgbClr val="FF0066"/>
                </a:solidFill>
                <a:latin typeface="Segoe Print" panose="02000600000000000000" pitchFamily="2" charset="0"/>
              </a:rPr>
              <a:t>more and more quickly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9660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85</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7C8247C5-B96C-435F-89C2-E01F03B5B1BD}"/>
              </a:ext>
            </a:extLst>
          </p:cNvPr>
          <p:cNvSpPr/>
          <p:nvPr/>
        </p:nvSpPr>
        <p:spPr>
          <a:xfrm>
            <a:off x="30490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groups of four. Discuss ways of doing these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things. What advice would you give someone who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wanted to do each one?</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xmlns=""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2" name="矩形 11">
            <a:extLst>
              <a:ext uri="{FF2B5EF4-FFF2-40B4-BE49-F238E27FC236}">
                <a16:creationId xmlns:a16="http://schemas.microsoft.com/office/drawing/2014/main" xmlns="" id="{B2A53E07-7011-42FA-861F-E52F34337348}"/>
              </a:ext>
            </a:extLst>
          </p:cNvPr>
          <p:cNvSpPr/>
          <p:nvPr/>
        </p:nvSpPr>
        <p:spPr>
          <a:xfrm>
            <a:off x="645971" y="1757312"/>
            <a:ext cx="5976651" cy="2708434"/>
          </a:xfrm>
          <a:prstGeom prst="rect">
            <a:avLst/>
          </a:prstGeom>
        </p:spPr>
        <p:txBody>
          <a:bodyPr wrap="square">
            <a:spAutoFit/>
          </a:bodyPr>
          <a:lstStyle/>
          <a:p>
            <a:pPr marL="360363" indent="-360363">
              <a:spcBef>
                <a:spcPts val="1200"/>
              </a:spcBef>
            </a:pPr>
            <a:r>
              <a:rPr lang="en-US" altLang="zh-TW" sz="2000" dirty="0">
                <a:latin typeface="Calibri" panose="020F0502020204030204" pitchFamily="34" charset="0"/>
                <a:cs typeface="Calibri" panose="020F0502020204030204" pitchFamily="34" charset="0"/>
              </a:rPr>
              <a:t>1 	learn English more quickly</a:t>
            </a:r>
          </a:p>
          <a:p>
            <a:pPr marL="360363" indent="-360363">
              <a:spcBef>
                <a:spcPts val="1200"/>
              </a:spcBef>
            </a:pPr>
            <a:r>
              <a:rPr lang="en-US" altLang="zh-TW" sz="2000" dirty="0">
                <a:latin typeface="Calibri" panose="020F0502020204030204" pitchFamily="34" charset="0"/>
                <a:cs typeface="Calibri" panose="020F0502020204030204" pitchFamily="34" charset="0"/>
              </a:rPr>
              <a:t>2 	do better in exams</a:t>
            </a:r>
          </a:p>
          <a:p>
            <a:pPr marL="360363" indent="-360363">
              <a:spcBef>
                <a:spcPts val="1200"/>
              </a:spcBef>
            </a:pPr>
            <a:r>
              <a:rPr lang="en-US" altLang="zh-TW" sz="2000" dirty="0">
                <a:latin typeface="Calibri" panose="020F0502020204030204" pitchFamily="34" charset="0"/>
                <a:cs typeface="Calibri" panose="020F0502020204030204" pitchFamily="34" charset="0"/>
              </a:rPr>
              <a:t>3 	live more cheaply</a:t>
            </a:r>
          </a:p>
          <a:p>
            <a:pPr marL="360363" indent="-360363">
              <a:spcBef>
                <a:spcPts val="1200"/>
              </a:spcBef>
            </a:pPr>
            <a:r>
              <a:rPr lang="en-US" altLang="zh-TW" sz="2000" dirty="0">
                <a:latin typeface="Calibri" panose="020F0502020204030204" pitchFamily="34" charset="0"/>
                <a:cs typeface="Calibri" panose="020F0502020204030204" pitchFamily="34" charset="0"/>
              </a:rPr>
              <a:t>4 	eat more healthily</a:t>
            </a:r>
          </a:p>
          <a:p>
            <a:pPr marL="360363" indent="-360363">
              <a:spcBef>
                <a:spcPts val="1200"/>
              </a:spcBef>
            </a:pPr>
            <a:r>
              <a:rPr lang="en-US" altLang="zh-TW" sz="2000" dirty="0">
                <a:latin typeface="Calibri" panose="020F0502020204030204" pitchFamily="34" charset="0"/>
                <a:cs typeface="Calibri" panose="020F0502020204030204" pitchFamily="34" charset="0"/>
              </a:rPr>
              <a:t>5 	spend more wisely</a:t>
            </a:r>
          </a:p>
          <a:p>
            <a:pPr marL="360363" indent="-360363">
              <a:spcBef>
                <a:spcPts val="1200"/>
              </a:spcBef>
            </a:pPr>
            <a:r>
              <a:rPr lang="en-US" altLang="zh-TW" sz="2000" dirty="0">
                <a:latin typeface="Calibri" panose="020F0502020204030204" pitchFamily="34" charset="0"/>
                <a:cs typeface="Calibri" panose="020F0502020204030204" pitchFamily="34" charset="0"/>
              </a:rPr>
              <a:t>6 	shop more sensibly</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xmlns="" id="{B8E2E8D3-236B-45AB-AABC-AEBD837F5FD8}"/>
              </a:ext>
            </a:extLst>
          </p:cNvPr>
          <p:cNvSpPr/>
          <p:nvPr/>
        </p:nvSpPr>
        <p:spPr>
          <a:xfrm>
            <a:off x="656245" y="4642924"/>
            <a:ext cx="7891853" cy="1400383"/>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I think you can </a:t>
            </a:r>
            <a:r>
              <a:rPr lang="en-US" altLang="zh-TW" sz="2000" b="1" i="1" dirty="0">
                <a:solidFill>
                  <a:srgbClr val="0080FF"/>
                </a:solidFill>
                <a:latin typeface="Calibri" panose="020F0502020204030204" pitchFamily="34" charset="0"/>
              </a:rPr>
              <a:t>learn English more quickly </a:t>
            </a:r>
            <a:r>
              <a:rPr lang="en-US" altLang="zh-TW" sz="2000" i="1" dirty="0">
                <a:solidFill>
                  <a:srgbClr val="0080FF"/>
                </a:solidFill>
                <a:latin typeface="Calibri" panose="020F0502020204030204" pitchFamily="34" charset="0"/>
              </a:rPr>
              <a:t>if you</a:t>
            </a:r>
            <a:r>
              <a:rPr lang="zh-TW" altLang="en-US" sz="2000" i="1" dirty="0">
                <a:solidFill>
                  <a:srgbClr val="0080FF"/>
                </a:solidFill>
                <a:latin typeface="Calibri" panose="020F0502020204030204" pitchFamily="34" charset="0"/>
              </a:rPr>
              <a:t> </a:t>
            </a:r>
            <a:r>
              <a:rPr lang="en-US" altLang="zh-TW" sz="2000" i="1" dirty="0">
                <a:solidFill>
                  <a:srgbClr val="0080FF"/>
                </a:solidFill>
                <a:latin typeface="Calibri" panose="020F0502020204030204" pitchFamily="34" charset="0"/>
              </a:rPr>
              <a:t>go to live in an English-speaking country.</a:t>
            </a:r>
          </a:p>
          <a:p>
            <a:pPr marL="360363" indent="-360363">
              <a:spcBef>
                <a:spcPts val="600"/>
              </a:spcBef>
            </a:pPr>
            <a:r>
              <a:rPr lang="en-US" altLang="zh-TW" sz="2000" i="1" dirty="0">
                <a:solidFill>
                  <a:srgbClr val="0080FF"/>
                </a:solidFill>
                <a:latin typeface="Calibri" panose="020F0502020204030204" pitchFamily="34" charset="0"/>
              </a:rPr>
              <a:t>B: 	I agree. You won’t learn </a:t>
            </a:r>
            <a:r>
              <a:rPr lang="en-US" altLang="zh-TW" sz="2000" b="1" i="1" dirty="0">
                <a:solidFill>
                  <a:srgbClr val="0080FF"/>
                </a:solidFill>
                <a:latin typeface="Calibri" panose="020F0502020204030204" pitchFamily="34" charset="0"/>
              </a:rPr>
              <a:t>as quickly </a:t>
            </a:r>
            <a:r>
              <a:rPr lang="en-US" altLang="zh-TW" sz="2000" i="1" dirty="0">
                <a:solidFill>
                  <a:srgbClr val="0080FF"/>
                </a:solidFill>
                <a:latin typeface="Calibri" panose="020F0502020204030204" pitchFamily="34" charset="0"/>
              </a:rPr>
              <a:t>if you stay at</a:t>
            </a:r>
            <a:r>
              <a:rPr lang="zh-TW" altLang="en-US" sz="2000" i="1" dirty="0">
                <a:solidFill>
                  <a:srgbClr val="0080FF"/>
                </a:solidFill>
                <a:latin typeface="Calibri" panose="020F0502020204030204" pitchFamily="34" charset="0"/>
              </a:rPr>
              <a:t> </a:t>
            </a:r>
            <a:r>
              <a:rPr lang="en-US" altLang="zh-TW" sz="2000" i="1" dirty="0">
                <a:solidFill>
                  <a:srgbClr val="0080FF"/>
                </a:solidFill>
                <a:latin typeface="Calibri" panose="020F0502020204030204" pitchFamily="34" charset="0"/>
              </a:rPr>
              <a:t>home. You won’t meet native English speakers </a:t>
            </a:r>
            <a:r>
              <a:rPr lang="en-US" altLang="zh-TW" sz="2000" b="1" i="1" dirty="0">
                <a:solidFill>
                  <a:srgbClr val="0080FF"/>
                </a:solidFill>
                <a:latin typeface="Calibri" panose="020F0502020204030204" pitchFamily="34" charset="0"/>
              </a:rPr>
              <a:t>as</a:t>
            </a:r>
            <a:r>
              <a:rPr lang="zh-TW" altLang="en-US" sz="2000" b="1" i="1" dirty="0">
                <a:solidFill>
                  <a:srgbClr val="0080FF"/>
                </a:solidFill>
                <a:latin typeface="Calibri" panose="020F0502020204030204" pitchFamily="34" charset="0"/>
              </a:rPr>
              <a:t> </a:t>
            </a:r>
            <a:r>
              <a:rPr lang="en-US" altLang="zh-TW" sz="2000" b="1" i="1" dirty="0">
                <a:solidFill>
                  <a:srgbClr val="0080FF"/>
                </a:solidFill>
                <a:latin typeface="Calibri" panose="020F0502020204030204" pitchFamily="34" charset="0"/>
              </a:rPr>
              <a:t>easily</a:t>
            </a:r>
            <a:r>
              <a:rPr lang="en-US" altLang="zh-TW" sz="2000" i="1" dirty="0">
                <a:solidFill>
                  <a:srgbClr val="0080FF"/>
                </a:solidFill>
                <a:latin typeface="Calibri" panose="020F0502020204030204" pitchFamily="34" charset="0"/>
              </a:rPr>
              <a:t>, for example.</a:t>
            </a:r>
            <a:endParaRPr lang="zh-TW" altLang="en-US" sz="2000" i="1" dirty="0">
              <a:solidFill>
                <a:srgbClr val="0080FF"/>
              </a:solidFill>
              <a:latin typeface="Calibri" panose="020F0502020204030204" pitchFamily="34" charset="0"/>
            </a:endParaRPr>
          </a:p>
        </p:txBody>
      </p:sp>
      <p:sp>
        <p:nvSpPr>
          <p:cNvPr id="14" name="矩形 13">
            <a:extLst>
              <a:ext uri="{FF2B5EF4-FFF2-40B4-BE49-F238E27FC236}">
                <a16:creationId xmlns:a16="http://schemas.microsoft.com/office/drawing/2014/main" xmlns="" id="{583DCC95-CEE6-4E27-9748-55367DDCA791}"/>
              </a:ext>
            </a:extLst>
          </p:cNvPr>
          <p:cNvSpPr/>
          <p:nvPr/>
        </p:nvSpPr>
        <p:spPr>
          <a:xfrm>
            <a:off x="4109663" y="1553319"/>
            <a:ext cx="2403222" cy="338554"/>
          </a:xfrm>
          <a:prstGeom prst="rect">
            <a:avLst/>
          </a:prstGeom>
        </p:spPr>
        <p:txBody>
          <a:bodyPr wrap="none">
            <a:spAutoFit/>
          </a:bodyPr>
          <a:lstStyle/>
          <a:p>
            <a:r>
              <a:rPr lang="en-US" altLang="zh-TW" sz="1600" b="1" dirty="0">
                <a:solidFill>
                  <a:srgbClr val="FF0066"/>
                </a:solidFill>
                <a:latin typeface="Segoe Print" panose="02000600000000000000" pitchFamily="2" charset="0"/>
              </a:rPr>
              <a:t>EXAMPLE ANSWERS</a:t>
            </a:r>
          </a:p>
        </p:txBody>
      </p:sp>
      <p:sp>
        <p:nvSpPr>
          <p:cNvPr id="15" name="矩形 14">
            <a:extLst>
              <a:ext uri="{FF2B5EF4-FFF2-40B4-BE49-F238E27FC236}">
                <a16:creationId xmlns:a16="http://schemas.microsoft.com/office/drawing/2014/main" xmlns="" id="{0E755625-2BAF-4299-8EBE-3BB614F536F2}"/>
              </a:ext>
            </a:extLst>
          </p:cNvPr>
          <p:cNvSpPr/>
          <p:nvPr/>
        </p:nvSpPr>
        <p:spPr>
          <a:xfrm>
            <a:off x="3092521" y="2081086"/>
            <a:ext cx="5445303"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work harder; concentrate better in class; do your</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homework more carefully or conscientiously</a:t>
            </a:r>
          </a:p>
        </p:txBody>
      </p:sp>
      <p:sp>
        <p:nvSpPr>
          <p:cNvPr id="16" name="矩形 15">
            <a:extLst>
              <a:ext uri="{FF2B5EF4-FFF2-40B4-BE49-F238E27FC236}">
                <a16:creationId xmlns:a16="http://schemas.microsoft.com/office/drawing/2014/main" xmlns="" id="{C3634323-B64C-4EF0-86BF-0B8A213D7871}"/>
              </a:ext>
            </a:extLst>
          </p:cNvPr>
          <p:cNvSpPr/>
          <p:nvPr/>
        </p:nvSpPr>
        <p:spPr>
          <a:xfrm>
            <a:off x="2944475" y="2697393"/>
            <a:ext cx="5901573" cy="338554"/>
          </a:xfrm>
          <a:prstGeom prst="rect">
            <a:avLst/>
          </a:prstGeom>
        </p:spPr>
        <p:txBody>
          <a:bodyPr wrap="square">
            <a:spAutoFit/>
          </a:bodyPr>
          <a:lstStyle/>
          <a:p>
            <a:r>
              <a:rPr lang="en-US" altLang="zh-TW" sz="1600" b="1" dirty="0">
                <a:solidFill>
                  <a:srgbClr val="FF0066"/>
                </a:solidFill>
                <a:latin typeface="Segoe Print" panose="02000600000000000000" pitchFamily="2" charset="0"/>
              </a:rPr>
              <a:t>eat less often; eat smaller portions; shop more carefully</a:t>
            </a:r>
            <a:endParaRPr lang="zh-TW" altLang="en-US" sz="1600"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xmlns="" id="{74703DE2-11B1-43C0-BC01-BE3CE3163103}"/>
              </a:ext>
            </a:extLst>
          </p:cNvPr>
          <p:cNvSpPr/>
          <p:nvPr/>
        </p:nvSpPr>
        <p:spPr>
          <a:xfrm>
            <a:off x="3022087" y="3042144"/>
            <a:ext cx="5936978"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choose your food more carefully; don’t eat as greedily</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as you did; cook more and more often</a:t>
            </a:r>
          </a:p>
        </p:txBody>
      </p:sp>
      <p:sp>
        <p:nvSpPr>
          <p:cNvPr id="19" name="矩形 18">
            <a:extLst>
              <a:ext uri="{FF2B5EF4-FFF2-40B4-BE49-F238E27FC236}">
                <a16:creationId xmlns:a16="http://schemas.microsoft.com/office/drawing/2014/main" xmlns="" id="{7D626AF4-0921-4902-8EDE-58A94AED404B}"/>
              </a:ext>
            </a:extLst>
          </p:cNvPr>
          <p:cNvSpPr/>
          <p:nvPr/>
        </p:nvSpPr>
        <p:spPr>
          <a:xfrm>
            <a:off x="3048727" y="3566423"/>
            <a:ext cx="5797321"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plan your weekly shopping more carefully; the less you</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go shopping, the less you’ll spend</a:t>
            </a:r>
          </a:p>
        </p:txBody>
      </p:sp>
      <p:sp>
        <p:nvSpPr>
          <p:cNvPr id="20" name="矩形 19">
            <a:extLst>
              <a:ext uri="{FF2B5EF4-FFF2-40B4-BE49-F238E27FC236}">
                <a16:creationId xmlns:a16="http://schemas.microsoft.com/office/drawing/2014/main" xmlns="" id="{74BB09B4-F3ED-4C3A-88DD-1BFAC84FDCE4}"/>
              </a:ext>
            </a:extLst>
          </p:cNvPr>
          <p:cNvSpPr/>
          <p:nvPr/>
        </p:nvSpPr>
        <p:spPr>
          <a:xfrm>
            <a:off x="3073099" y="4116691"/>
            <a:ext cx="5644323"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think more carefully before you buy; the more lists you</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use, the less you are likely to spend</a:t>
            </a:r>
            <a:endParaRPr lang="zh-TW" altLang="en-US" sz="16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37700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wipe(left)">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wipe(left)">
                                      <p:cBhvr>
                                        <p:cTn id="22" dur="500"/>
                                        <p:tgtEl>
                                          <p:spTgt spid="1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wipe(left)">
                                      <p:cBhvr>
                                        <p:cTn id="27" dur="500"/>
                                        <p:tgtEl>
                                          <p:spTgt spid="1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xEl>
                                              <p:pRg st="0" end="0"/>
                                            </p:txEl>
                                          </p:spTgt>
                                        </p:tgtEl>
                                        <p:attrNameLst>
                                          <p:attrName>style.visibility</p:attrName>
                                        </p:attrNameLst>
                                      </p:cBhvr>
                                      <p:to>
                                        <p:strVal val="visible"/>
                                      </p:to>
                                    </p:set>
                                    <p:animEffect transition="in" filter="wipe(left)">
                                      <p:cBhvr>
                                        <p:cTn id="3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6" y="71931"/>
            <a:ext cx="7824480" cy="1754326"/>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7c</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Sweet songs and strong coffee</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337970" y="2212414"/>
            <a:ext cx="8366236"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Think of one word to describe your home town.</a:t>
            </a:r>
            <a:r>
              <a:rPr lang="zh-TW" altLang="en-US" sz="2000" dirty="0">
                <a:latin typeface="Calibri" panose="020F0502020204030204" pitchFamily="34" charset="0"/>
              </a:rPr>
              <a:t> </a:t>
            </a:r>
            <a:r>
              <a:rPr lang="en-US" altLang="zh-TW" sz="2000" dirty="0">
                <a:latin typeface="Calibri" panose="020F0502020204030204" pitchFamily="34" charset="0"/>
              </a:rPr>
              <a:t>Tell the class.</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86</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xmlns="" id="{DE1F8715-5851-4BBC-A0C2-A42C8BAC8C8D}"/>
              </a:ext>
            </a:extLst>
          </p:cNvPr>
          <p:cNvSpPr/>
          <p:nvPr/>
        </p:nvSpPr>
        <p:spPr>
          <a:xfrm>
            <a:off x="327485" y="1524841"/>
            <a:ext cx="8376721"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rgbClr val="E60000"/>
              </a:solidFill>
              <a:latin typeface="Calibri" panose="020F0502020204030204" pitchFamily="34" charset="0"/>
            </a:endParaRPr>
          </a:p>
        </p:txBody>
      </p:sp>
      <p:sp>
        <p:nvSpPr>
          <p:cNvPr id="12" name="矩形 11">
            <a:extLst>
              <a:ext uri="{FF2B5EF4-FFF2-40B4-BE49-F238E27FC236}">
                <a16:creationId xmlns:a16="http://schemas.microsoft.com/office/drawing/2014/main" xmlns="" id="{305E49EB-B0E7-46D8-9F69-BB4E9F60C67E}"/>
              </a:ext>
            </a:extLst>
          </p:cNvPr>
          <p:cNvSpPr/>
          <p:nvPr/>
        </p:nvSpPr>
        <p:spPr>
          <a:xfrm>
            <a:off x="338467" y="3223192"/>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article about a town in Puerto Rico. What</a:t>
            </a:r>
            <a:r>
              <a:rPr lang="zh-TW" altLang="en-US" sz="2000" dirty="0">
                <a:latin typeface="Calibri" panose="020F0502020204030204" pitchFamily="34" charset="0"/>
              </a:rPr>
              <a:t> </a:t>
            </a:r>
            <a:r>
              <a:rPr lang="en-US" altLang="zh-TW" sz="2000" dirty="0">
                <a:latin typeface="Calibri" panose="020F0502020204030204" pitchFamily="34" charset="0"/>
              </a:rPr>
              <a:t>is the article mainly about? Choose the correct</a:t>
            </a:r>
            <a:r>
              <a:rPr lang="zh-TW" altLang="en-US" sz="2000" dirty="0">
                <a:latin typeface="Calibri" panose="020F0502020204030204" pitchFamily="34" charset="0"/>
              </a:rPr>
              <a:t> </a:t>
            </a:r>
            <a:r>
              <a:rPr lang="en-US" altLang="zh-TW" sz="2000" dirty="0">
                <a:latin typeface="Calibri" panose="020F0502020204030204" pitchFamily="34" charset="0"/>
              </a:rPr>
              <a:t>option (a–c).</a:t>
            </a:r>
            <a:endParaRPr lang="zh-TW" altLang="en-US" sz="2000" dirty="0">
              <a:latin typeface="Calibri" panose="020F0502020204030204" pitchFamily="34" charset="0"/>
            </a:endParaRPr>
          </a:p>
        </p:txBody>
      </p:sp>
      <p:sp>
        <p:nvSpPr>
          <p:cNvPr id="7" name="矩形 6">
            <a:extLst>
              <a:ext uri="{FF2B5EF4-FFF2-40B4-BE49-F238E27FC236}">
                <a16:creationId xmlns:a16="http://schemas.microsoft.com/office/drawing/2014/main" xmlns="" id="{54223FE9-334C-432D-800B-3E1EE15DEC87}"/>
              </a:ext>
            </a:extLst>
          </p:cNvPr>
          <p:cNvSpPr/>
          <p:nvPr/>
        </p:nvSpPr>
        <p:spPr>
          <a:xfrm>
            <a:off x="820622" y="2648418"/>
            <a:ext cx="358600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xmlns="" id="{88161F3C-C599-498A-A1DE-D741E3E22345}"/>
              </a:ext>
            </a:extLst>
          </p:cNvPr>
          <p:cNvSpPr/>
          <p:nvPr/>
        </p:nvSpPr>
        <p:spPr>
          <a:xfrm>
            <a:off x="711145" y="3967030"/>
            <a:ext cx="8012516" cy="1169551"/>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a 	daily life and work</a:t>
            </a:r>
          </a:p>
          <a:p>
            <a:pPr marL="363538" indent="-363538">
              <a:spcBef>
                <a:spcPts val="600"/>
              </a:spcBef>
            </a:pPr>
            <a:r>
              <a:rPr lang="en-US" altLang="zh-TW" sz="2000" dirty="0">
                <a:solidFill>
                  <a:srgbClr val="000000"/>
                </a:solidFill>
                <a:latin typeface="Calibri" panose="020F0502020204030204" pitchFamily="34" charset="0"/>
              </a:rPr>
              <a:t>b 	festivals and holidays</a:t>
            </a:r>
          </a:p>
          <a:p>
            <a:pPr marL="363538" indent="-363538">
              <a:spcBef>
                <a:spcPts val="600"/>
              </a:spcBef>
            </a:pPr>
            <a:r>
              <a:rPr lang="en-US" altLang="zh-TW" sz="2000" dirty="0">
                <a:solidFill>
                  <a:srgbClr val="000000"/>
                </a:solidFill>
                <a:latin typeface="Calibri" panose="020F0502020204030204" pitchFamily="34" charset="0"/>
              </a:rPr>
              <a:t>c 	people and traditions</a:t>
            </a:r>
            <a:endParaRPr lang="zh-TW" altLang="en-US" sz="2000" dirty="0">
              <a:solidFill>
                <a:srgbClr val="000000"/>
              </a:solidFill>
              <a:latin typeface="Calibri" panose="020F0502020204030204" pitchFamily="34" charset="0"/>
            </a:endParaRPr>
          </a:p>
        </p:txBody>
      </p:sp>
    </p:spTree>
    <p:extLst>
      <p:ext uri="{BB962C8B-B14F-4D97-AF65-F5344CB8AC3E}">
        <p14:creationId xmlns:p14="http://schemas.microsoft.com/office/powerpoint/2010/main" xmlns=""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87</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xmlns="" id="{037F1507-1815-441D-82B2-B804E01E59EF}"/>
              </a:ext>
            </a:extLst>
          </p:cNvPr>
          <p:cNvSpPr/>
          <p:nvPr/>
        </p:nvSpPr>
        <p:spPr>
          <a:xfrm>
            <a:off x="253594" y="2332620"/>
            <a:ext cx="8710353" cy="3770263"/>
          </a:xfrm>
          <a:prstGeom prst="rect">
            <a:avLst/>
          </a:prstGeom>
        </p:spPr>
        <p:txBody>
          <a:bodyPr wrap="square">
            <a:spAutoFit/>
          </a:bodyPr>
          <a:lstStyle/>
          <a:p>
            <a:pPr>
              <a:spcBef>
                <a:spcPts val="600"/>
              </a:spcBef>
            </a:pPr>
            <a:r>
              <a:rPr lang="en-US" altLang="zh-TW" dirty="0">
                <a:solidFill>
                  <a:srgbClr val="000000"/>
                </a:solidFill>
                <a:latin typeface="Calibri" panose="020F0502020204030204" pitchFamily="34" charset="0"/>
              </a:rPr>
              <a:t>There’s a dreamy atmosphere to </a:t>
            </a:r>
            <a:r>
              <a:rPr lang="en-US" altLang="zh-TW" dirty="0" err="1">
                <a:solidFill>
                  <a:srgbClr val="000000"/>
                </a:solidFill>
                <a:latin typeface="Calibri" panose="020F0502020204030204" pitchFamily="34" charset="0"/>
              </a:rPr>
              <a:t>Adjuntas</a:t>
            </a:r>
            <a:r>
              <a:rPr lang="en-US" altLang="zh-TW" dirty="0">
                <a:solidFill>
                  <a:srgbClr val="000000"/>
                </a:solidFill>
                <a:latin typeface="Calibri" panose="020F0502020204030204" pitchFamily="34" charset="0"/>
              </a:rPr>
              <a:t>, a</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coffee town in the Valley of the Sleeping Giant</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high in the mountains of Puerto Rico. And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there’s love, the love of the people for their land and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its customs. People here say their families have lived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here ‘since forever’. You feel this love in the streets,</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with the smell of food cooked at roadside barbecues.</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You see it in the beautiful horses that parade through</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town on holidays. And you feel it as you sit in the</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large, elegant square, with its romantic fountains and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stone benches.</a:t>
            </a:r>
          </a:p>
          <a:p>
            <a:pPr>
              <a:spcBef>
                <a:spcPts val="600"/>
              </a:spcBef>
            </a:pPr>
            <a:r>
              <a:rPr lang="en-US" altLang="zh-TW" dirty="0">
                <a:solidFill>
                  <a:srgbClr val="000000"/>
                </a:solidFill>
                <a:latin typeface="Calibri" panose="020F0502020204030204" pitchFamily="34" charset="0"/>
              </a:rPr>
              <a:t>Several decades ago, this love of the land also led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the local people to prevent a mining development in</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the surrounding mountains. They used money from</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the area’s successful coffee production to provide</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the money for a national park, El Bosque del Pueblo.</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The park opened in 1998 and runs a reforestation</a:t>
            </a:r>
            <a:r>
              <a:rPr lang="zh-TW" altLang="en-US" dirty="0">
                <a:solidFill>
                  <a:srgbClr val="000000"/>
                </a:solidFill>
                <a:latin typeface="Calibri" panose="020F0502020204030204" pitchFamily="34" charset="0"/>
              </a:rPr>
              <a:t> </a:t>
            </a:r>
            <a:r>
              <a:rPr lang="en-US" altLang="zh-TW" dirty="0" err="1">
                <a:solidFill>
                  <a:srgbClr val="000000"/>
                </a:solidFill>
                <a:latin typeface="Calibri" panose="020F0502020204030204" pitchFamily="34" charset="0"/>
              </a:rPr>
              <a:t>programme</a:t>
            </a:r>
            <a:r>
              <a:rPr lang="en-US" altLang="zh-TW" dirty="0">
                <a:solidFill>
                  <a:srgbClr val="000000"/>
                </a:solidFill>
                <a:latin typeface="Calibri" panose="020F0502020204030204" pitchFamily="34" charset="0"/>
              </a:rPr>
              <a:t> allowing young and old to plant trees.</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‘Learning to manage the forest has been a kind of</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new life for us,’ said </a:t>
            </a:r>
            <a:r>
              <a:rPr lang="en-US" altLang="zh-TW" dirty="0" err="1">
                <a:solidFill>
                  <a:srgbClr val="000000"/>
                </a:solidFill>
                <a:latin typeface="Calibri" panose="020F0502020204030204" pitchFamily="34" charset="0"/>
              </a:rPr>
              <a:t>Tinti</a:t>
            </a:r>
            <a:r>
              <a:rPr lang="en-US" altLang="zh-TW" dirty="0">
                <a:solidFill>
                  <a:srgbClr val="000000"/>
                </a:solidFill>
                <a:latin typeface="Calibri" panose="020F0502020204030204" pitchFamily="34" charset="0"/>
              </a:rPr>
              <a:t> </a:t>
            </a:r>
            <a:r>
              <a:rPr lang="en-US" altLang="zh-TW" dirty="0" err="1">
                <a:solidFill>
                  <a:srgbClr val="000000"/>
                </a:solidFill>
                <a:latin typeface="Calibri" panose="020F0502020204030204" pitchFamily="34" charset="0"/>
              </a:rPr>
              <a:t>Deya</a:t>
            </a:r>
            <a:r>
              <a:rPr lang="en-US" altLang="zh-TW" dirty="0">
                <a:solidFill>
                  <a:srgbClr val="000000"/>
                </a:solidFill>
                <a:latin typeface="Calibri" panose="020F0502020204030204" pitchFamily="34" charset="0"/>
              </a:rPr>
              <a:t>, a local resident.</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‘It’s another world where we’re like children doing</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everything for the first time, except in our case</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we’re grandmothers.’</a:t>
            </a:r>
          </a:p>
        </p:txBody>
      </p:sp>
      <p:pic>
        <p:nvPicPr>
          <p:cNvPr id="5" name="圖片 4">
            <a:extLst>
              <a:ext uri="{FF2B5EF4-FFF2-40B4-BE49-F238E27FC236}">
                <a16:creationId xmlns:a16="http://schemas.microsoft.com/office/drawing/2014/main" xmlns="" id="{F00C1126-72C8-4060-ADCD-02E828DA78A4}"/>
              </a:ext>
            </a:extLst>
          </p:cNvPr>
          <p:cNvPicPr>
            <a:picLocks noChangeAspect="1"/>
          </p:cNvPicPr>
          <p:nvPr/>
        </p:nvPicPr>
        <p:blipFill>
          <a:blip r:embed="rId2" cstate="print"/>
          <a:stretch>
            <a:fillRect/>
          </a:stretch>
        </p:blipFill>
        <p:spPr>
          <a:xfrm>
            <a:off x="0" y="0"/>
            <a:ext cx="5455577" cy="2219000"/>
          </a:xfrm>
          <a:prstGeom prst="rect">
            <a:avLst/>
          </a:prstGeom>
        </p:spPr>
      </p:pic>
      <p:sp>
        <p:nvSpPr>
          <p:cNvPr id="8" name="矩形 13">
            <a:extLst>
              <a:ext uri="{FF2B5EF4-FFF2-40B4-BE49-F238E27FC236}">
                <a16:creationId xmlns:a16="http://schemas.microsoft.com/office/drawing/2014/main" xmlns="" id="{23AE869E-7E4F-4B5B-8AD1-4D0BD5CEECBB}"/>
              </a:ext>
            </a:extLst>
          </p:cNvPr>
          <p:cNvSpPr/>
          <p:nvPr/>
        </p:nvSpPr>
        <p:spPr>
          <a:xfrm>
            <a:off x="6850657" y="618495"/>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3" action="ppaction://hlinkfile"/>
              </a:rPr>
              <a:t>Track </a:t>
            </a:r>
            <a:r>
              <a:rPr lang="en-US" altLang="zh-TW" dirty="0">
                <a:solidFill>
                  <a:schemeClr val="bg1">
                    <a:lumMod val="50000"/>
                  </a:schemeClr>
                </a:solidFill>
                <a:latin typeface="Calibri" panose="020F0502020204030204" pitchFamily="34" charset="0"/>
                <a:cs typeface="Arial" panose="020B0604020202020204" pitchFamily="34" charset="0"/>
              </a:rPr>
              <a:t>57</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15297802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87</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xmlns="" id="{DF4589E8-6D05-4E7A-AC2E-5B3F36EC6EB6}"/>
              </a:ext>
            </a:extLst>
          </p:cNvPr>
          <p:cNvSpPr/>
          <p:nvPr/>
        </p:nvSpPr>
        <p:spPr>
          <a:xfrm>
            <a:off x="486164" y="724754"/>
            <a:ext cx="8243934" cy="5155257"/>
          </a:xfrm>
          <a:prstGeom prst="rect">
            <a:avLst/>
          </a:prstGeom>
        </p:spPr>
        <p:txBody>
          <a:bodyPr wrap="square">
            <a:spAutoFit/>
          </a:bodyPr>
          <a:lstStyle/>
          <a:p>
            <a:pPr>
              <a:spcBef>
                <a:spcPts val="600"/>
              </a:spcBef>
            </a:pPr>
            <a:r>
              <a:rPr lang="en-US" altLang="zh-TW" dirty="0">
                <a:solidFill>
                  <a:srgbClr val="000000"/>
                </a:solidFill>
                <a:latin typeface="Calibri" panose="020F0502020204030204" pitchFamily="34" charset="0"/>
              </a:rPr>
              <a:t>Grandmothers are everywhere in </a:t>
            </a:r>
            <a:r>
              <a:rPr lang="en-US" altLang="zh-TW" dirty="0" err="1">
                <a:solidFill>
                  <a:srgbClr val="000000"/>
                </a:solidFill>
                <a:latin typeface="Calibri" panose="020F0502020204030204" pitchFamily="34" charset="0"/>
              </a:rPr>
              <a:t>Adjuntas</a:t>
            </a:r>
            <a:r>
              <a:rPr lang="en-US" altLang="zh-TW" dirty="0">
                <a:solidFill>
                  <a:srgbClr val="000000"/>
                </a:solidFill>
                <a:latin typeface="Calibri" panose="020F0502020204030204" pitchFamily="34" charset="0"/>
              </a:rPr>
              <a:t> and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they’re all respectfully addressed as </a:t>
            </a:r>
            <a:r>
              <a:rPr lang="en-US" altLang="zh-TW" dirty="0" err="1">
                <a:solidFill>
                  <a:srgbClr val="000000"/>
                </a:solidFill>
                <a:latin typeface="Calibri" panose="020F0502020204030204" pitchFamily="34" charset="0"/>
              </a:rPr>
              <a:t>Dofia</a:t>
            </a:r>
            <a:r>
              <a:rPr lang="en-US" altLang="zh-TW" dirty="0">
                <a:solidFill>
                  <a:srgbClr val="000000"/>
                </a:solidFill>
                <a:latin typeface="Calibri" panose="020F0502020204030204" pitchFamily="34" charset="0"/>
              </a:rPr>
              <a:t>. </a:t>
            </a:r>
            <a:r>
              <a:rPr lang="en-US" altLang="zh-TW" dirty="0" err="1">
                <a:solidFill>
                  <a:srgbClr val="000000"/>
                </a:solidFill>
                <a:latin typeface="Calibri" panose="020F0502020204030204" pitchFamily="34" charset="0"/>
              </a:rPr>
              <a:t>Lala</a:t>
            </a:r>
            <a:r>
              <a:rPr lang="zh-TW" altLang="en-US" dirty="0">
                <a:solidFill>
                  <a:srgbClr val="000000"/>
                </a:solidFill>
                <a:latin typeface="Calibri" panose="020F0502020204030204" pitchFamily="34" charset="0"/>
              </a:rPr>
              <a:t> </a:t>
            </a:r>
            <a:r>
              <a:rPr lang="en-US" altLang="zh-TW" dirty="0" err="1">
                <a:solidFill>
                  <a:srgbClr val="000000"/>
                </a:solidFill>
                <a:latin typeface="Calibri" panose="020F0502020204030204" pitchFamily="34" charset="0"/>
              </a:rPr>
              <a:t>Echevarria</a:t>
            </a:r>
            <a:r>
              <a:rPr lang="en-US" altLang="zh-TW" dirty="0">
                <a:solidFill>
                  <a:srgbClr val="000000"/>
                </a:solidFill>
                <a:latin typeface="Calibri" panose="020F0502020204030204" pitchFamily="34" charset="0"/>
              </a:rPr>
              <a:t>, an 85-year-old great-great-grandmother,</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was born on the oldest street in town, where she</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still lives in a small, neat and tidy home. </a:t>
            </a:r>
            <a:r>
              <a:rPr lang="en-US" altLang="zh-TW" dirty="0" err="1">
                <a:solidFill>
                  <a:srgbClr val="000000"/>
                </a:solidFill>
                <a:latin typeface="Calibri" panose="020F0502020204030204" pitchFamily="34" charset="0"/>
              </a:rPr>
              <a:t>Dofia</a:t>
            </a:r>
            <a:r>
              <a:rPr lang="en-US" altLang="zh-TW" dirty="0">
                <a:solidFill>
                  <a:srgbClr val="000000"/>
                </a:solidFill>
                <a:latin typeface="Calibri" panose="020F0502020204030204" pitchFamily="34" charset="0"/>
              </a:rPr>
              <a:t> </a:t>
            </a:r>
            <a:r>
              <a:rPr lang="en-US" altLang="zh-TW" dirty="0" err="1">
                <a:solidFill>
                  <a:srgbClr val="000000"/>
                </a:solidFill>
                <a:latin typeface="Calibri" panose="020F0502020204030204" pitchFamily="34" charset="0"/>
              </a:rPr>
              <a:t>Lala</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grew up before electricity and running water, and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remembers when the first car arrived in </a:t>
            </a:r>
            <a:r>
              <a:rPr lang="en-US" altLang="zh-TW" dirty="0" err="1">
                <a:solidFill>
                  <a:srgbClr val="000000"/>
                </a:solidFill>
                <a:latin typeface="Calibri" panose="020F0502020204030204" pitchFamily="34" charset="0"/>
              </a:rPr>
              <a:t>Adjuntas</a:t>
            </a:r>
            <a:r>
              <a:rPr lang="en-US" altLang="zh-TW" dirty="0">
                <a:solidFill>
                  <a:srgbClr val="000000"/>
                </a:solidFill>
                <a:latin typeface="Calibri" panose="020F0502020204030204" pitchFamily="34" charset="0"/>
              </a:rPr>
              <a:t>.</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‘As a child, I used to spend all my time carrying water,</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finding firewood, looking after the chickens and the</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cows,’ she said. ‘There were sixteen of us. We would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wash our clothes in the river and we used to cook on</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an open fire. At meal times, we kids would sit on the</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floor to eat.’ </a:t>
            </a:r>
            <a:r>
              <a:rPr lang="en-US" altLang="zh-TW" dirty="0" err="1">
                <a:solidFill>
                  <a:srgbClr val="000000"/>
                </a:solidFill>
                <a:latin typeface="Calibri" panose="020F0502020204030204" pitchFamily="34" charset="0"/>
              </a:rPr>
              <a:t>Dofia</a:t>
            </a:r>
            <a:r>
              <a:rPr lang="en-US" altLang="zh-TW" dirty="0">
                <a:solidFill>
                  <a:srgbClr val="000000"/>
                </a:solidFill>
                <a:latin typeface="Calibri" panose="020F0502020204030204" pitchFamily="34" charset="0"/>
              </a:rPr>
              <a:t> </a:t>
            </a:r>
            <a:r>
              <a:rPr lang="en-US" altLang="zh-TW" dirty="0" err="1">
                <a:solidFill>
                  <a:srgbClr val="000000"/>
                </a:solidFill>
                <a:latin typeface="Calibri" panose="020F0502020204030204" pitchFamily="34" charset="0"/>
              </a:rPr>
              <a:t>Lala</a:t>
            </a:r>
            <a:r>
              <a:rPr lang="en-US" altLang="zh-TW" dirty="0">
                <a:solidFill>
                  <a:srgbClr val="000000"/>
                </a:solidFill>
                <a:latin typeface="Calibri" panose="020F0502020204030204" pitchFamily="34" charset="0"/>
              </a:rPr>
              <a:t> was working as a maid when</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she met and married the love of her life, Mariano</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the mechanic. They had thirteen children and shared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44 years before he died in 1983. She shows me the</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dozens of photographs of four generations of her</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family that now fill her tiny home.</a:t>
            </a:r>
          </a:p>
          <a:p>
            <a:pPr>
              <a:spcBef>
                <a:spcPts val="600"/>
              </a:spcBef>
            </a:pPr>
            <a:r>
              <a:rPr lang="en-US" altLang="zh-TW" dirty="0">
                <a:solidFill>
                  <a:srgbClr val="000000"/>
                </a:solidFill>
                <a:latin typeface="Calibri" panose="020F0502020204030204" pitchFamily="34" charset="0"/>
              </a:rPr>
              <a:t>People in </a:t>
            </a:r>
            <a:r>
              <a:rPr lang="en-US" altLang="zh-TW" dirty="0" err="1">
                <a:solidFill>
                  <a:srgbClr val="000000"/>
                </a:solidFill>
                <a:latin typeface="Calibri" panose="020F0502020204030204" pitchFamily="34" charset="0"/>
              </a:rPr>
              <a:t>Adjuntas</a:t>
            </a:r>
            <a:r>
              <a:rPr lang="en-US" altLang="zh-TW" dirty="0">
                <a:solidFill>
                  <a:srgbClr val="000000"/>
                </a:solidFill>
                <a:latin typeface="Calibri" panose="020F0502020204030204" pitchFamily="34" charset="0"/>
              </a:rPr>
              <a:t> play old traditional songs in little</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shops like </a:t>
            </a:r>
            <a:r>
              <a:rPr lang="en-US" altLang="zh-TW" dirty="0" err="1">
                <a:solidFill>
                  <a:srgbClr val="000000"/>
                </a:solidFill>
                <a:latin typeface="Calibri" panose="020F0502020204030204" pitchFamily="34" charset="0"/>
              </a:rPr>
              <a:t>Lauro</a:t>
            </a:r>
            <a:r>
              <a:rPr lang="en-US" altLang="zh-TW" dirty="0">
                <a:solidFill>
                  <a:srgbClr val="000000"/>
                </a:solidFill>
                <a:latin typeface="Calibri" panose="020F0502020204030204" pitchFamily="34" charset="0"/>
              </a:rPr>
              <a:t> </a:t>
            </a:r>
            <a:r>
              <a:rPr lang="en-US" altLang="zh-TW" dirty="0" err="1">
                <a:solidFill>
                  <a:srgbClr val="000000"/>
                </a:solidFill>
                <a:latin typeface="Calibri" panose="020F0502020204030204" pitchFamily="34" charset="0"/>
              </a:rPr>
              <a:t>Yepez’s</a:t>
            </a:r>
            <a:r>
              <a:rPr lang="en-US" altLang="zh-TW" dirty="0">
                <a:solidFill>
                  <a:srgbClr val="000000"/>
                </a:solidFill>
                <a:latin typeface="Calibri" panose="020F0502020204030204" pitchFamily="34" charset="0"/>
              </a:rPr>
              <a:t> place, where men meet to</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swap stories and have a drink. When I was there,</a:t>
            </a:r>
            <a:r>
              <a:rPr lang="zh-TW" altLang="en-US" dirty="0">
                <a:solidFill>
                  <a:srgbClr val="000000"/>
                </a:solidFill>
                <a:latin typeface="Calibri" panose="020F0502020204030204" pitchFamily="34" charset="0"/>
              </a:rPr>
              <a:t> </a:t>
            </a:r>
            <a:r>
              <a:rPr lang="en-US" altLang="zh-TW" dirty="0" err="1">
                <a:solidFill>
                  <a:srgbClr val="000000"/>
                </a:solidFill>
                <a:latin typeface="Calibri" panose="020F0502020204030204" pitchFamily="34" charset="0"/>
              </a:rPr>
              <a:t>Tato</a:t>
            </a:r>
            <a:r>
              <a:rPr lang="en-US" altLang="zh-TW" dirty="0">
                <a:solidFill>
                  <a:srgbClr val="000000"/>
                </a:solidFill>
                <a:latin typeface="Calibri" panose="020F0502020204030204" pitchFamily="34" charset="0"/>
              </a:rPr>
              <a:t> Ramos, a local singer, appeared and began</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to sing in a flamenco style that hasn’t changed for</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centuries. The shop quickly filled with working-class</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men clapping, tapping and nodding to the music.</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Ramos improvised songs on topics requested by</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shop customers. ‘This is a forgotten art,’ said </a:t>
            </a:r>
            <a:r>
              <a:rPr lang="en-US" altLang="zh-TW" dirty="0" err="1">
                <a:solidFill>
                  <a:srgbClr val="000000"/>
                </a:solidFill>
                <a:latin typeface="Calibri" panose="020F0502020204030204" pitchFamily="34" charset="0"/>
              </a:rPr>
              <a:t>Yepez</a:t>
            </a:r>
            <a:r>
              <a:rPr lang="en-US" altLang="zh-TW" dirty="0">
                <a:solidFill>
                  <a:srgbClr val="000000"/>
                </a:solidFill>
                <a:latin typeface="Calibri" panose="020F0502020204030204" pitchFamily="34" charset="0"/>
              </a:rPr>
              <a:t>.</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‘People give him a topic and he composes a song, in</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proper rhyme.’</a:t>
            </a:r>
            <a:endParaRPr lang="zh-TW"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xmlns="" val="31941684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546DAD5E-756F-43D1-B1EF-E15743FBAA91}"/>
              </a:ext>
            </a:extLst>
          </p:cNvPr>
          <p:cNvPicPr>
            <a:picLocks noChangeAspect="1"/>
          </p:cNvPicPr>
          <p:nvPr/>
        </p:nvPicPr>
        <p:blipFill>
          <a:blip r:embed="rId2" cstate="print"/>
          <a:stretch>
            <a:fillRect/>
          </a:stretch>
        </p:blipFill>
        <p:spPr>
          <a:xfrm>
            <a:off x="3240759" y="2390114"/>
            <a:ext cx="3026532" cy="2486687"/>
          </a:xfrm>
          <a:prstGeom prst="rect">
            <a:avLst/>
          </a:prstGeom>
        </p:spPr>
      </p:pic>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87</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23AE869E-7E4F-4B5B-8AD1-4D0BD5CEECBB}"/>
              </a:ext>
            </a:extLst>
          </p:cNvPr>
          <p:cNvSpPr/>
          <p:nvPr/>
        </p:nvSpPr>
        <p:spPr>
          <a:xfrm>
            <a:off x="543641" y="38403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3" action="ppaction://hlinkfile"/>
              </a:rPr>
              <a:t>Track </a:t>
            </a:r>
            <a:r>
              <a:rPr lang="en-US" altLang="zh-TW" dirty="0">
                <a:solidFill>
                  <a:schemeClr val="bg1">
                    <a:lumMod val="50000"/>
                  </a:schemeClr>
                </a:solidFill>
                <a:latin typeface="Calibri" panose="020F0502020204030204" pitchFamily="34" charset="0"/>
                <a:cs typeface="Arial" panose="020B0604020202020204" pitchFamily="34" charset="0"/>
              </a:rPr>
              <a:t>57</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55B736EC-741D-4B07-8C0F-8A78DCD4BB38}"/>
              </a:ext>
            </a:extLst>
          </p:cNvPr>
          <p:cNvSpPr/>
          <p:nvPr/>
        </p:nvSpPr>
        <p:spPr>
          <a:xfrm>
            <a:off x="505619" y="860942"/>
            <a:ext cx="8243934" cy="923330"/>
          </a:xfrm>
          <a:prstGeom prst="rect">
            <a:avLst/>
          </a:prstGeom>
        </p:spPr>
        <p:txBody>
          <a:bodyPr wrap="square">
            <a:spAutoFit/>
          </a:bodyPr>
          <a:lstStyle/>
          <a:p>
            <a:r>
              <a:rPr lang="en-US" altLang="zh-TW" dirty="0">
                <a:solidFill>
                  <a:srgbClr val="000000"/>
                </a:solidFill>
                <a:latin typeface="Calibri" panose="020F0502020204030204" pitchFamily="34" charset="0"/>
              </a:rPr>
              <a:t>Later, I played the recording I’d made for my 88-year-old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Spanish father, who has Alzheimer’s disease. His</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dark brown eyes shone with recognition. He nodded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his head, smiled, and said, ‘Oh yes, this I remember,</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this I remember …’</a:t>
            </a:r>
            <a:endParaRPr lang="zh-TW" altLang="en-US" dirty="0">
              <a:solidFill>
                <a:srgbClr val="000000"/>
              </a:solidFill>
              <a:latin typeface="Calibri" panose="020F0502020204030204" pitchFamily="34" charset="0"/>
            </a:endParaRPr>
          </a:p>
        </p:txBody>
      </p:sp>
      <p:pic>
        <p:nvPicPr>
          <p:cNvPr id="7170" name="Picture 2"/>
          <p:cNvPicPr>
            <a:picLocks noChangeAspect="1" noChangeArrowheads="1"/>
          </p:cNvPicPr>
          <p:nvPr/>
        </p:nvPicPr>
        <p:blipFill>
          <a:blip r:embed="rId4" cstate="print"/>
          <a:srcRect/>
          <a:stretch>
            <a:fillRect/>
          </a:stretch>
        </p:blipFill>
        <p:spPr bwMode="auto">
          <a:xfrm>
            <a:off x="657546" y="1897295"/>
            <a:ext cx="4520629" cy="326007"/>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0" y="2390114"/>
            <a:ext cx="3068204" cy="2488386"/>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5997388" y="4006962"/>
            <a:ext cx="3146612" cy="2290694"/>
          </a:xfrm>
          <a:prstGeom prst="rect">
            <a:avLst/>
          </a:prstGeom>
          <a:noFill/>
          <a:ln w="9525">
            <a:noFill/>
            <a:miter lim="800000"/>
            <a:headEnd/>
            <a:tailEnd/>
          </a:ln>
        </p:spPr>
      </p:pic>
    </p:spTree>
    <p:extLst>
      <p:ext uri="{BB962C8B-B14F-4D97-AF65-F5344CB8AC3E}">
        <p14:creationId xmlns:p14="http://schemas.microsoft.com/office/powerpoint/2010/main" xmlns="" val="42290505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6" y="71931"/>
            <a:ext cx="7824480" cy="1754326"/>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7c</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Sweet songs and strong coffee</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337970" y="2212414"/>
            <a:ext cx="8366236"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Think of one word to describe your home town.</a:t>
            </a:r>
            <a:r>
              <a:rPr lang="zh-TW" altLang="en-US" sz="2000" dirty="0">
                <a:latin typeface="Calibri" panose="020F0502020204030204" pitchFamily="34" charset="0"/>
              </a:rPr>
              <a:t> </a:t>
            </a:r>
            <a:r>
              <a:rPr lang="en-US" altLang="zh-TW" sz="2000" dirty="0">
                <a:latin typeface="Calibri" panose="020F0502020204030204" pitchFamily="34" charset="0"/>
              </a:rPr>
              <a:t>Tell the class.</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86</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xmlns="" id="{DE1F8715-5851-4BBC-A0C2-A42C8BAC8C8D}"/>
              </a:ext>
            </a:extLst>
          </p:cNvPr>
          <p:cNvSpPr/>
          <p:nvPr/>
        </p:nvSpPr>
        <p:spPr>
          <a:xfrm>
            <a:off x="327485" y="1524841"/>
            <a:ext cx="8376721"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rgbClr val="E60000"/>
              </a:solidFill>
              <a:latin typeface="Calibri" panose="020F0502020204030204" pitchFamily="34" charset="0"/>
            </a:endParaRPr>
          </a:p>
        </p:txBody>
      </p:sp>
      <p:sp>
        <p:nvSpPr>
          <p:cNvPr id="12" name="矩形 11">
            <a:extLst>
              <a:ext uri="{FF2B5EF4-FFF2-40B4-BE49-F238E27FC236}">
                <a16:creationId xmlns:a16="http://schemas.microsoft.com/office/drawing/2014/main" xmlns="" id="{305E49EB-B0E7-46D8-9F69-BB4E9F60C67E}"/>
              </a:ext>
            </a:extLst>
          </p:cNvPr>
          <p:cNvSpPr/>
          <p:nvPr/>
        </p:nvSpPr>
        <p:spPr>
          <a:xfrm>
            <a:off x="338467" y="3223192"/>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article about a town in Puerto Rico. What</a:t>
            </a:r>
            <a:r>
              <a:rPr lang="zh-TW" altLang="en-US" sz="2000" dirty="0">
                <a:latin typeface="Calibri" panose="020F0502020204030204" pitchFamily="34" charset="0"/>
              </a:rPr>
              <a:t> </a:t>
            </a:r>
            <a:r>
              <a:rPr lang="en-US" altLang="zh-TW" sz="2000" dirty="0">
                <a:latin typeface="Calibri" panose="020F0502020204030204" pitchFamily="34" charset="0"/>
              </a:rPr>
              <a:t>is the article mainly about? Choose the correct</a:t>
            </a:r>
            <a:r>
              <a:rPr lang="zh-TW" altLang="en-US" sz="2000" dirty="0">
                <a:latin typeface="Calibri" panose="020F0502020204030204" pitchFamily="34" charset="0"/>
              </a:rPr>
              <a:t> </a:t>
            </a:r>
            <a:r>
              <a:rPr lang="en-US" altLang="zh-TW" sz="2000" dirty="0">
                <a:latin typeface="Calibri" panose="020F0502020204030204" pitchFamily="34" charset="0"/>
              </a:rPr>
              <a:t>option (a–c).</a:t>
            </a:r>
            <a:endParaRPr lang="zh-TW" altLang="en-US" sz="2000" dirty="0">
              <a:latin typeface="Calibri" panose="020F0502020204030204" pitchFamily="34" charset="0"/>
            </a:endParaRPr>
          </a:p>
        </p:txBody>
      </p:sp>
      <p:sp>
        <p:nvSpPr>
          <p:cNvPr id="7" name="矩形 6">
            <a:extLst>
              <a:ext uri="{FF2B5EF4-FFF2-40B4-BE49-F238E27FC236}">
                <a16:creationId xmlns:a16="http://schemas.microsoft.com/office/drawing/2014/main" xmlns="" id="{54223FE9-334C-432D-800B-3E1EE15DEC87}"/>
              </a:ext>
            </a:extLst>
          </p:cNvPr>
          <p:cNvSpPr/>
          <p:nvPr/>
        </p:nvSpPr>
        <p:spPr>
          <a:xfrm>
            <a:off x="820622" y="2648418"/>
            <a:ext cx="358600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xmlns="" id="{88161F3C-C599-498A-A1DE-D741E3E22345}"/>
              </a:ext>
            </a:extLst>
          </p:cNvPr>
          <p:cNvSpPr/>
          <p:nvPr/>
        </p:nvSpPr>
        <p:spPr>
          <a:xfrm>
            <a:off x="711145" y="3967030"/>
            <a:ext cx="8012516" cy="1169551"/>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a 	daily life and work</a:t>
            </a:r>
          </a:p>
          <a:p>
            <a:pPr marL="363538" indent="-363538">
              <a:spcBef>
                <a:spcPts val="600"/>
              </a:spcBef>
            </a:pPr>
            <a:r>
              <a:rPr lang="en-US" altLang="zh-TW" sz="2000" dirty="0">
                <a:solidFill>
                  <a:srgbClr val="000000"/>
                </a:solidFill>
                <a:latin typeface="Calibri" panose="020F0502020204030204" pitchFamily="34" charset="0"/>
              </a:rPr>
              <a:t>b 	festivals and holidays</a:t>
            </a:r>
          </a:p>
          <a:p>
            <a:pPr marL="363538" indent="-363538">
              <a:spcBef>
                <a:spcPts val="600"/>
              </a:spcBef>
            </a:pPr>
            <a:r>
              <a:rPr lang="en-US" altLang="zh-TW" sz="2000" dirty="0">
                <a:solidFill>
                  <a:srgbClr val="000000"/>
                </a:solidFill>
                <a:latin typeface="Calibri" panose="020F0502020204030204" pitchFamily="34" charset="0"/>
              </a:rPr>
              <a:t>c 	people and traditions</a:t>
            </a:r>
            <a:endParaRPr lang="zh-TW" altLang="en-US" sz="2000" dirty="0">
              <a:solidFill>
                <a:srgbClr val="000000"/>
              </a:solidFill>
              <a:latin typeface="Calibri" panose="020F0502020204030204" pitchFamily="34" charset="0"/>
            </a:endParaRPr>
          </a:p>
        </p:txBody>
      </p:sp>
      <p:sp>
        <p:nvSpPr>
          <p:cNvPr id="14" name="矩形: 圓角 18">
            <a:extLst>
              <a:ext uri="{FF2B5EF4-FFF2-40B4-BE49-F238E27FC236}">
                <a16:creationId xmlns:a16="http://schemas.microsoft.com/office/drawing/2014/main" xmlns="" id="{87233738-8FC3-490B-9769-D832DC11AF1A}"/>
              </a:ext>
            </a:extLst>
          </p:cNvPr>
          <p:cNvSpPr/>
          <p:nvPr/>
        </p:nvSpPr>
        <p:spPr>
          <a:xfrm>
            <a:off x="708033" y="4813210"/>
            <a:ext cx="313369"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xmlns=""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9F09E386-2FD1-4F5B-B7BF-A1251BE24D91}"/>
              </a:ext>
            </a:extLst>
          </p:cNvPr>
          <p:cNvSpPr/>
          <p:nvPr/>
        </p:nvSpPr>
        <p:spPr>
          <a:xfrm>
            <a:off x="681365" y="749760"/>
            <a:ext cx="8112677" cy="1554272"/>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cs typeface="Calibri" panose="020F0502020204030204" pitchFamily="34" charset="0"/>
              </a:rPr>
              <a:t>a 	what life used to be like in </a:t>
            </a:r>
            <a:r>
              <a:rPr lang="en-US" altLang="zh-TW" sz="2000" dirty="0" err="1">
                <a:latin typeface="Calibri" panose="020F0502020204030204" pitchFamily="34" charset="0"/>
                <a:cs typeface="Calibri" panose="020F0502020204030204" pitchFamily="34" charset="0"/>
              </a:rPr>
              <a:t>Adjuntas</a:t>
            </a:r>
            <a:r>
              <a:rPr lang="en-US" altLang="zh-TW" sz="2000" dirty="0">
                <a:latin typeface="Calibri" panose="020F0502020204030204" pitchFamily="34" charset="0"/>
                <a:cs typeface="Calibri" panose="020F0502020204030204" pitchFamily="34" charset="0"/>
              </a:rPr>
              <a:t>?</a:t>
            </a:r>
          </a:p>
          <a:p>
            <a:pPr marL="358775" indent="-358775">
              <a:spcBef>
                <a:spcPts val="600"/>
              </a:spcBef>
            </a:pPr>
            <a:r>
              <a:rPr lang="en-US" altLang="zh-TW" sz="2000" dirty="0">
                <a:latin typeface="Calibri" panose="020F0502020204030204" pitchFamily="34" charset="0"/>
                <a:cs typeface="Calibri" panose="020F0502020204030204" pitchFamily="34" charset="0"/>
              </a:rPr>
              <a:t>b 	a traditional activity that people still do?</a:t>
            </a:r>
          </a:p>
          <a:p>
            <a:pPr marL="358775" indent="-358775">
              <a:spcBef>
                <a:spcPts val="600"/>
              </a:spcBef>
            </a:pPr>
            <a:r>
              <a:rPr lang="en-US" altLang="zh-TW" sz="2000" dirty="0">
                <a:latin typeface="Calibri" panose="020F0502020204030204" pitchFamily="34" charset="0"/>
                <a:cs typeface="Calibri" panose="020F0502020204030204" pitchFamily="34" charset="0"/>
              </a:rPr>
              <a:t>c 	a new activity that people have learned to do?</a:t>
            </a:r>
          </a:p>
          <a:p>
            <a:pPr marL="358775" indent="-358775">
              <a:spcBef>
                <a:spcPts val="600"/>
              </a:spcBef>
            </a:pPr>
            <a:r>
              <a:rPr lang="en-US" altLang="zh-TW" sz="2000" dirty="0">
                <a:latin typeface="Calibri" panose="020F0502020204030204" pitchFamily="34" charset="0"/>
                <a:cs typeface="Calibri" panose="020F0502020204030204" pitchFamily="34" charset="0"/>
              </a:rPr>
              <a:t>d 	what the town looks like?</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86</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xmlns="" id="{3CC95063-9E8B-4F90-B3FD-3E738CD9127B}"/>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paragraph gives information about:</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xmlns="" id="{44B076F4-C6F5-413F-A496-6B08B505C3D1}"/>
              </a:ext>
            </a:extLst>
          </p:cNvPr>
          <p:cNvSpPr/>
          <p:nvPr/>
        </p:nvSpPr>
        <p:spPr>
          <a:xfrm>
            <a:off x="285454" y="239376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What can you remember about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these things in </a:t>
            </a:r>
            <a:r>
              <a:rPr lang="en-US" altLang="zh-TW" sz="2000" dirty="0" err="1">
                <a:latin typeface="Calibri" panose="020F0502020204030204" pitchFamily="34" charset="0"/>
                <a:cs typeface="Calibri" panose="020F0502020204030204" pitchFamily="34" charset="0"/>
              </a:rPr>
              <a:t>Adjuntas</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7A58094E-2EF6-472A-B544-5BF2110BE76C}"/>
              </a:ext>
            </a:extLst>
          </p:cNvPr>
          <p:cNvSpPr/>
          <p:nvPr/>
        </p:nvSpPr>
        <p:spPr>
          <a:xfrm>
            <a:off x="659995" y="3552480"/>
            <a:ext cx="8134047" cy="2777683"/>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1 	beautiful; parade through town on holidays</a:t>
            </a:r>
          </a:p>
          <a:p>
            <a:pPr marL="358775" indent="-358775">
              <a:spcBef>
                <a:spcPts val="300"/>
              </a:spcBef>
            </a:pPr>
            <a:r>
              <a:rPr lang="en-US" altLang="zh-TW" b="1" dirty="0">
                <a:solidFill>
                  <a:srgbClr val="FF0066"/>
                </a:solidFill>
                <a:latin typeface="Segoe Print" panose="02000600000000000000" pitchFamily="2" charset="0"/>
              </a:rPr>
              <a:t>2 	elegant; with its romantic fountains and stone benches</a:t>
            </a:r>
          </a:p>
          <a:p>
            <a:pPr marL="358775" indent="-358775">
              <a:spcBef>
                <a:spcPts val="300"/>
              </a:spcBef>
            </a:pPr>
            <a:r>
              <a:rPr lang="en-US" altLang="zh-TW" b="1" dirty="0">
                <a:solidFill>
                  <a:srgbClr val="FF0066"/>
                </a:solidFill>
                <a:latin typeface="Segoe Print" panose="02000600000000000000" pitchFamily="2" charset="0"/>
              </a:rPr>
              <a:t>3 	85-year-old great-great-grandmother; was born and still</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lives in a small, neat and tidy home on the oldest street</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in town; grew up before electricity and running water,</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and remembers when the first car arrived in </a:t>
            </a:r>
            <a:r>
              <a:rPr lang="en-US" altLang="zh-TW" b="1" dirty="0" err="1">
                <a:solidFill>
                  <a:srgbClr val="FF0066"/>
                </a:solidFill>
                <a:latin typeface="Segoe Print" panose="02000600000000000000" pitchFamily="2" charset="0"/>
              </a:rPr>
              <a:t>Adjuntas</a:t>
            </a:r>
            <a:endParaRPr lang="en-US" altLang="zh-TW" b="1" dirty="0">
              <a:solidFill>
                <a:srgbClr val="FF0066"/>
              </a:solidFill>
              <a:latin typeface="Segoe Print" panose="02000600000000000000" pitchFamily="2" charset="0"/>
            </a:endParaRPr>
          </a:p>
          <a:p>
            <a:pPr marL="358775" indent="-358775">
              <a:spcBef>
                <a:spcPts val="300"/>
              </a:spcBef>
            </a:pPr>
            <a:r>
              <a:rPr lang="en-US" altLang="zh-TW" b="1" dirty="0">
                <a:solidFill>
                  <a:srgbClr val="FF0066"/>
                </a:solidFill>
                <a:latin typeface="Segoe Print" panose="02000600000000000000" pitchFamily="2" charset="0"/>
              </a:rPr>
              <a:t>4 	a local singer; appeared and began to sing in a</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flamenco style that hasn’t changed for centuries;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improvised songs on topics requested by shop customers</a:t>
            </a:r>
          </a:p>
        </p:txBody>
      </p:sp>
      <p:sp>
        <p:nvSpPr>
          <p:cNvPr id="11" name="矩形 10">
            <a:extLst>
              <a:ext uri="{FF2B5EF4-FFF2-40B4-BE49-F238E27FC236}">
                <a16:creationId xmlns:a16="http://schemas.microsoft.com/office/drawing/2014/main" xmlns="" id="{03C82D57-04A2-4803-8D20-409C31D5ABF4}"/>
              </a:ext>
            </a:extLst>
          </p:cNvPr>
          <p:cNvSpPr/>
          <p:nvPr/>
        </p:nvSpPr>
        <p:spPr>
          <a:xfrm>
            <a:off x="371110" y="726611"/>
            <a:ext cx="352982" cy="1604285"/>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3</a:t>
            </a:r>
          </a:p>
          <a:p>
            <a:pPr>
              <a:lnSpc>
                <a:spcPts val="3000"/>
              </a:lnSpc>
            </a:pPr>
            <a:r>
              <a:rPr lang="en-US" altLang="zh-TW" b="1" dirty="0">
                <a:solidFill>
                  <a:srgbClr val="FF0066"/>
                </a:solidFill>
                <a:latin typeface="Segoe Print" panose="02000600000000000000" pitchFamily="2" charset="0"/>
              </a:rPr>
              <a:t>4</a:t>
            </a:r>
          </a:p>
          <a:p>
            <a:pPr>
              <a:lnSpc>
                <a:spcPts val="3000"/>
              </a:lnSpc>
            </a:pPr>
            <a:r>
              <a:rPr lang="en-US" altLang="zh-TW" b="1" dirty="0">
                <a:solidFill>
                  <a:srgbClr val="FF0066"/>
                </a:solidFill>
                <a:latin typeface="Segoe Print" panose="02000600000000000000" pitchFamily="2" charset="0"/>
              </a:rPr>
              <a:t>2</a:t>
            </a:r>
          </a:p>
          <a:p>
            <a:pPr>
              <a:lnSpc>
                <a:spcPts val="3000"/>
              </a:lnSpc>
            </a:pPr>
            <a:r>
              <a:rPr lang="en-US" altLang="zh-TW" b="1" dirty="0">
                <a:solidFill>
                  <a:srgbClr val="FF0066"/>
                </a:solidFill>
                <a:latin typeface="Segoe Print" panose="02000600000000000000" pitchFamily="2" charset="0"/>
              </a:rPr>
              <a:t>1</a:t>
            </a:r>
          </a:p>
        </p:txBody>
      </p:sp>
      <p:sp>
        <p:nvSpPr>
          <p:cNvPr id="12" name="矩形 11">
            <a:extLst>
              <a:ext uri="{FF2B5EF4-FFF2-40B4-BE49-F238E27FC236}">
                <a16:creationId xmlns:a16="http://schemas.microsoft.com/office/drawing/2014/main" xmlns="" id="{380D6CE3-A178-420D-92FD-AB7F18DCD8BE}"/>
              </a:ext>
            </a:extLst>
          </p:cNvPr>
          <p:cNvSpPr/>
          <p:nvPr/>
        </p:nvSpPr>
        <p:spPr>
          <a:xfrm>
            <a:off x="3811757" y="2767650"/>
            <a:ext cx="2540404" cy="784830"/>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cs typeface="Calibri" panose="020F0502020204030204" pitchFamily="34" charset="0"/>
              </a:rPr>
              <a:t>3 	</a:t>
            </a:r>
            <a:r>
              <a:rPr lang="en-US" altLang="zh-TW" sz="2000" dirty="0" err="1">
                <a:latin typeface="Calibri" panose="020F0502020204030204" pitchFamily="34" charset="0"/>
                <a:cs typeface="Calibri" panose="020F0502020204030204" pitchFamily="34" charset="0"/>
              </a:rPr>
              <a:t>Lala</a:t>
            </a:r>
            <a:r>
              <a:rPr lang="en-US" altLang="zh-TW" sz="2000" dirty="0">
                <a:latin typeface="Calibri" panose="020F0502020204030204" pitchFamily="34" charset="0"/>
                <a:cs typeface="Calibri" panose="020F0502020204030204" pitchFamily="34" charset="0"/>
              </a:rPr>
              <a:t> </a:t>
            </a:r>
            <a:r>
              <a:rPr lang="en-US" altLang="zh-TW" sz="2000" dirty="0" err="1">
                <a:latin typeface="Calibri" panose="020F0502020204030204" pitchFamily="34" charset="0"/>
                <a:cs typeface="Calibri" panose="020F0502020204030204" pitchFamily="34" charset="0"/>
              </a:rPr>
              <a:t>Echevarria</a:t>
            </a:r>
            <a:endParaRPr lang="en-US" altLang="zh-TW" sz="2000" dirty="0">
              <a:latin typeface="Calibri" panose="020F0502020204030204" pitchFamily="34" charset="0"/>
              <a:cs typeface="Calibri" panose="020F0502020204030204" pitchFamily="34" charset="0"/>
            </a:endParaRPr>
          </a:p>
          <a:p>
            <a:pPr marL="358775" indent="-358775">
              <a:spcBef>
                <a:spcPts val="600"/>
              </a:spcBef>
            </a:pPr>
            <a:r>
              <a:rPr lang="en-US" altLang="zh-TW" sz="2000" dirty="0">
                <a:latin typeface="Calibri" panose="020F0502020204030204" pitchFamily="34" charset="0"/>
                <a:cs typeface="Calibri" panose="020F0502020204030204" pitchFamily="34" charset="0"/>
              </a:rPr>
              <a:t>4 	</a:t>
            </a:r>
            <a:r>
              <a:rPr lang="en-US" altLang="zh-TW" sz="2000" dirty="0" err="1">
                <a:latin typeface="Calibri" panose="020F0502020204030204" pitchFamily="34" charset="0"/>
                <a:cs typeface="Calibri" panose="020F0502020204030204" pitchFamily="34" charset="0"/>
              </a:rPr>
              <a:t>Tato</a:t>
            </a:r>
            <a:r>
              <a:rPr lang="en-US" altLang="zh-TW" sz="2000" dirty="0">
                <a:latin typeface="Calibri" panose="020F0502020204030204" pitchFamily="34" charset="0"/>
                <a:cs typeface="Calibri" panose="020F0502020204030204" pitchFamily="34" charset="0"/>
              </a:rPr>
              <a:t> Ramos</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xmlns="" id="{380D6CE3-A178-420D-92FD-AB7F18DCD8BE}"/>
              </a:ext>
            </a:extLst>
          </p:cNvPr>
          <p:cNvSpPr/>
          <p:nvPr/>
        </p:nvSpPr>
        <p:spPr>
          <a:xfrm>
            <a:off x="659996" y="2787105"/>
            <a:ext cx="2540404" cy="784830"/>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cs typeface="Calibri" panose="020F0502020204030204" pitchFamily="34" charset="0"/>
              </a:rPr>
              <a:t>1 	the horses</a:t>
            </a:r>
          </a:p>
          <a:p>
            <a:pPr marL="358775" indent="-358775">
              <a:spcBef>
                <a:spcPts val="600"/>
              </a:spcBef>
            </a:pPr>
            <a:r>
              <a:rPr lang="en-US" altLang="zh-TW" sz="2000" dirty="0">
                <a:latin typeface="Calibri" panose="020F0502020204030204" pitchFamily="34" charset="0"/>
                <a:cs typeface="Calibri" panose="020F0502020204030204" pitchFamily="34" charset="0"/>
              </a:rPr>
              <a:t>2 	the town square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left)">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wipe(left)">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wipe(left)">
                                      <p:cBhvr>
                                        <p:cTn id="32" dur="500"/>
                                        <p:tgtEl>
                                          <p:spTgt spid="1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wipe(left)">
                                      <p:cBhvr>
                                        <p:cTn id="37" dur="500"/>
                                        <p:tgtEl>
                                          <p:spTgt spid="10">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Effect transition="in" filter="wipe(left)">
                                      <p:cBhvr>
                                        <p:cTn id="4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27731B2D-0C3F-44B5-9CE9-0F761E8103DF}"/>
              </a:ext>
            </a:extLst>
          </p:cNvPr>
          <p:cNvSpPr/>
          <p:nvPr/>
        </p:nvSpPr>
        <p:spPr>
          <a:xfrm>
            <a:off x="384651" y="841552"/>
            <a:ext cx="8352928" cy="5355312"/>
          </a:xfrm>
          <a:prstGeom prst="rect">
            <a:avLst/>
          </a:prstGeom>
          <a:ln>
            <a:solidFill>
              <a:srgbClr val="0000E1"/>
            </a:solidFill>
          </a:ln>
        </p:spPr>
        <p:txBody>
          <a:bodyPr wrap="square">
            <a:spAutoFit/>
          </a:bodyPr>
          <a:lstStyle/>
          <a:p>
            <a:r>
              <a:rPr lang="en-US" altLang="zh-TW" b="1" dirty="0">
                <a:solidFill>
                  <a:srgbClr val="0000E1"/>
                </a:solidFill>
                <a:latin typeface="Calibri" panose="020F0502020204030204" pitchFamily="34" charset="0"/>
                <a:cs typeface="Arial" pitchFamily="34" charset="0"/>
              </a:rPr>
              <a:t>1</a:t>
            </a:r>
          </a:p>
          <a:p>
            <a:r>
              <a:rPr lang="en-US" altLang="zh-TW" dirty="0">
                <a:solidFill>
                  <a:srgbClr val="0000E1"/>
                </a:solidFill>
                <a:latin typeface="Calibri" panose="020F0502020204030204" pitchFamily="34" charset="0"/>
                <a:cs typeface="Arial" pitchFamily="34" charset="0"/>
              </a:rPr>
              <a:t>We’re a big family, and it’s quite a small house. I share a bedroom with my two older brothers. My grandparents live with us too. It’s cramped and noisy, but at least there’s always someone around. It’s the only house I’ve ever known. I love living with my family, we all get on so well. I suppose I’ll move out when I get married. I don’t know when that will be! </a:t>
            </a:r>
          </a:p>
          <a:p>
            <a:r>
              <a:rPr lang="en-US" altLang="zh-TW" b="1" dirty="0">
                <a:solidFill>
                  <a:srgbClr val="0000E1"/>
                </a:solidFill>
                <a:latin typeface="Calibri" panose="020F0502020204030204" pitchFamily="34" charset="0"/>
                <a:cs typeface="Arial" pitchFamily="34" charset="0"/>
              </a:rPr>
              <a:t>2</a:t>
            </a:r>
          </a:p>
          <a:p>
            <a:r>
              <a:rPr lang="en-US" altLang="zh-TW" dirty="0">
                <a:solidFill>
                  <a:srgbClr val="0000E1"/>
                </a:solidFill>
                <a:latin typeface="Calibri" panose="020F0502020204030204" pitchFamily="34" charset="0"/>
                <a:cs typeface="Arial" pitchFamily="34" charset="0"/>
              </a:rPr>
              <a:t>I had to move to London when I started work. I saw an advert in the paper for a room in a shared house. Well it’s a flat on the first floor of a big house, actually. My </a:t>
            </a:r>
            <a:r>
              <a:rPr lang="en-US" altLang="zh-TW" dirty="0" err="1">
                <a:solidFill>
                  <a:srgbClr val="0000E1"/>
                </a:solidFill>
                <a:latin typeface="Calibri" panose="020F0502020204030204" pitchFamily="34" charset="0"/>
                <a:cs typeface="Arial" pitchFamily="34" charset="0"/>
              </a:rPr>
              <a:t>flatmates</a:t>
            </a:r>
            <a:r>
              <a:rPr lang="en-US" altLang="zh-TW" dirty="0">
                <a:solidFill>
                  <a:srgbClr val="0000E1"/>
                </a:solidFill>
                <a:latin typeface="Calibri" panose="020F0502020204030204" pitchFamily="34" charset="0"/>
                <a:cs typeface="Arial" pitchFamily="34" charset="0"/>
              </a:rPr>
              <a:t> are away working quite a lot, so it’s just like living on my own a lot of the time, really … especially during the week. Weekends are different. I have to say that living with friends is more difficult than I thought it would be. For one thing, nobody ever wants to do any housework.</a:t>
            </a:r>
          </a:p>
          <a:p>
            <a:r>
              <a:rPr lang="en-US" altLang="zh-TW" b="1" dirty="0">
                <a:solidFill>
                  <a:srgbClr val="0000E1"/>
                </a:solidFill>
                <a:latin typeface="Calibri" panose="020F0502020204030204" pitchFamily="34" charset="0"/>
                <a:cs typeface="Arial" pitchFamily="34" charset="0"/>
              </a:rPr>
              <a:t>3 </a:t>
            </a:r>
          </a:p>
          <a:p>
            <a:r>
              <a:rPr lang="en-US" altLang="zh-TW" dirty="0">
                <a:solidFill>
                  <a:srgbClr val="0000E1"/>
                </a:solidFill>
                <a:latin typeface="Calibri" panose="020F0502020204030204" pitchFamily="34" charset="0"/>
                <a:cs typeface="Arial" pitchFamily="34" charset="0"/>
              </a:rPr>
              <a:t>I’m in my last year at college and I’m really looking forward to finishing and going abroad or getting out of this town! I can’t wait to get away from here and be independent. It’s going to be brilliant. My sister and I have shared a room all our lives.</a:t>
            </a:r>
          </a:p>
          <a:p>
            <a:r>
              <a:rPr lang="en-US" altLang="zh-TW" dirty="0">
                <a:solidFill>
                  <a:srgbClr val="0000E1"/>
                </a:solidFill>
                <a:latin typeface="Calibri" panose="020F0502020204030204" pitchFamily="34" charset="0"/>
                <a:cs typeface="Arial" pitchFamily="34" charset="0"/>
              </a:rPr>
              <a:t>My family’s lovely, but I’d like to have the chance of my own space – preferably in a lovely sunny country somewhere.</a:t>
            </a:r>
          </a:p>
        </p:txBody>
      </p:sp>
      <p:sp>
        <p:nvSpPr>
          <p:cNvPr id="9" name="矩形 8">
            <a:extLst>
              <a:ext uri="{FF2B5EF4-FFF2-40B4-BE49-F238E27FC236}">
                <a16:creationId xmlns:a16="http://schemas.microsoft.com/office/drawing/2014/main" xmlns=""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54</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86</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xmlns="" id="{3CC95063-9E8B-4F90-B3FD-3E738CD9127B}"/>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do you think of </a:t>
            </a:r>
            <a:r>
              <a:rPr lang="en-US" altLang="zh-TW" sz="2000" dirty="0" err="1">
                <a:latin typeface="Calibri" panose="020F0502020204030204" pitchFamily="34" charset="0"/>
                <a:cs typeface="Calibri" panose="020F0502020204030204" pitchFamily="34" charset="0"/>
              </a:rPr>
              <a:t>Adjuntas</a:t>
            </a:r>
            <a:r>
              <a:rPr lang="en-US" altLang="zh-TW" sz="2000" dirty="0">
                <a:latin typeface="Calibri" panose="020F0502020204030204" pitchFamily="34" charset="0"/>
                <a:cs typeface="Calibri" panose="020F0502020204030204" pitchFamily="34" charset="0"/>
              </a:rPr>
              <a:t> as a place to live?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Or a place to go on holiday? Tell your partner and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give reasons using information from the article.</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xmlns="" id="{03C82D57-04A2-4803-8D20-409C31D5ABF4}"/>
              </a:ext>
            </a:extLst>
          </p:cNvPr>
          <p:cNvSpPr/>
          <p:nvPr/>
        </p:nvSpPr>
        <p:spPr>
          <a:xfrm>
            <a:off x="799126" y="969803"/>
            <a:ext cx="7090005" cy="450123"/>
          </a:xfrm>
          <a:prstGeom prst="rect">
            <a:avLst/>
          </a:prstGeom>
        </p:spPr>
        <p:txBody>
          <a:bodyPr wrap="square">
            <a:spAutoFit/>
          </a:bodyPr>
          <a:lstStyle/>
          <a:p>
            <a:pPr>
              <a:lnSpc>
                <a:spcPts val="3000"/>
              </a:lnSpc>
            </a:pPr>
            <a:r>
              <a:rPr lang="en-US" altLang="zh-TW" b="1" dirty="0">
                <a:solidFill>
                  <a:srgbClr val="FF0066"/>
                </a:solidFill>
                <a:latin typeface="Segoe Print" panose="02000600000000000000" pitchFamily="2" charset="0"/>
              </a:rPr>
              <a:t>Students' own ideas</a:t>
            </a:r>
          </a:p>
        </p:txBody>
      </p:sp>
    </p:spTree>
    <p:extLst>
      <p:ext uri="{BB962C8B-B14F-4D97-AF65-F5344CB8AC3E}">
        <p14:creationId xmlns:p14="http://schemas.microsoft.com/office/powerpoint/2010/main" xmlns=""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7C8247C5-B96C-435F-89C2-E01F03B5B1BD}"/>
              </a:ext>
            </a:extLst>
          </p:cNvPr>
          <p:cNvSpPr/>
          <p:nvPr/>
        </p:nvSpPr>
        <p:spPr>
          <a:xfrm>
            <a:off x="304909" y="3030399"/>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a:t>
            </a:r>
            <a:r>
              <a:rPr lang="en-US" altLang="zh-TW" sz="2000" dirty="0" err="1">
                <a:latin typeface="Calibri" panose="020F0502020204030204" pitchFamily="34" charset="0"/>
                <a:cs typeface="Calibri" panose="020F0502020204030204" pitchFamily="34" charset="0"/>
              </a:rPr>
              <a:t>wordbuilding</a:t>
            </a:r>
            <a:r>
              <a:rPr lang="en-US" altLang="zh-TW" sz="2000" dirty="0">
                <a:latin typeface="Calibri" panose="020F0502020204030204" pitchFamily="34" charset="0"/>
                <a:cs typeface="Calibri" panose="020F0502020204030204" pitchFamily="34" charset="0"/>
              </a:rPr>
              <a:t> box. Find the adjectives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in the article that are formed from these nouns.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err="1">
                <a:solidFill>
                  <a:srgbClr val="E60000"/>
                </a:solidFill>
                <a:latin typeface="Calibri" panose="020F0502020204030204" pitchFamily="34" charset="0"/>
              </a:rPr>
              <a:t>Wordbuilding</a:t>
            </a:r>
            <a:r>
              <a:rPr lang="en-US" altLang="zh-TW" sz="3200" b="1" dirty="0">
                <a:solidFill>
                  <a:srgbClr val="E60000"/>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noun ➙ adjective</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86</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xmlns="" id="{01D53EC1-A020-4F6C-9166-642660CBEA49}"/>
              </a:ext>
            </a:extLst>
          </p:cNvPr>
          <p:cNvSpPr/>
          <p:nvPr/>
        </p:nvSpPr>
        <p:spPr>
          <a:xfrm>
            <a:off x="3039442" y="3823125"/>
            <a:ext cx="1239442" cy="369332"/>
          </a:xfrm>
          <a:prstGeom prst="rect">
            <a:avLst/>
          </a:prstGeom>
        </p:spPr>
        <p:txBody>
          <a:bodyPr wrap="none">
            <a:spAutoFit/>
          </a:bodyPr>
          <a:lstStyle/>
          <a:p>
            <a:r>
              <a:rPr lang="en-US" altLang="zh-TW" b="1" dirty="0">
                <a:solidFill>
                  <a:srgbClr val="FF0066"/>
                </a:solidFill>
                <a:latin typeface="Segoe Print" panose="02000600000000000000" pitchFamily="2" charset="0"/>
              </a:rPr>
              <a:t>romantic</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xmlns="" id="{5BECE8EC-FBC9-491F-A90E-80EA5EF3EF06}"/>
              </a:ext>
            </a:extLst>
          </p:cNvPr>
          <p:cNvSpPr/>
          <p:nvPr/>
        </p:nvSpPr>
        <p:spPr>
          <a:xfrm>
            <a:off x="3010971" y="4277297"/>
            <a:ext cx="1127232" cy="369332"/>
          </a:xfrm>
          <a:prstGeom prst="rect">
            <a:avLst/>
          </a:prstGeom>
        </p:spPr>
        <p:txBody>
          <a:bodyPr wrap="none">
            <a:spAutoFit/>
          </a:bodyPr>
          <a:lstStyle/>
          <a:p>
            <a:r>
              <a:rPr lang="en-US" altLang="zh-TW" b="1" dirty="0">
                <a:solidFill>
                  <a:srgbClr val="FF0066"/>
                </a:solidFill>
                <a:latin typeface="Segoe Print" panose="02000600000000000000" pitchFamily="2" charset="0"/>
              </a:rPr>
              <a:t>national</a:t>
            </a:r>
            <a:endParaRPr lang="zh-TW" altLang="en-US" b="1" dirty="0">
              <a:solidFill>
                <a:srgbClr val="FF0066"/>
              </a:solidFill>
              <a:latin typeface="Segoe Print" panose="02000600000000000000" pitchFamily="2" charset="0"/>
            </a:endParaRPr>
          </a:p>
        </p:txBody>
      </p:sp>
      <p:pic>
        <p:nvPicPr>
          <p:cNvPr id="8194" name="Picture 2"/>
          <p:cNvPicPr>
            <a:picLocks noChangeAspect="1" noChangeArrowheads="1"/>
          </p:cNvPicPr>
          <p:nvPr/>
        </p:nvPicPr>
        <p:blipFill>
          <a:blip r:embed="rId2" cstate="print"/>
          <a:srcRect/>
          <a:stretch>
            <a:fillRect/>
          </a:stretch>
        </p:blipFill>
        <p:spPr bwMode="auto">
          <a:xfrm>
            <a:off x="719191" y="1038651"/>
            <a:ext cx="5710792" cy="1679016"/>
          </a:xfrm>
          <a:prstGeom prst="rect">
            <a:avLst/>
          </a:prstGeom>
          <a:noFill/>
          <a:ln w="9525">
            <a:noFill/>
            <a:miter lim="800000"/>
            <a:headEnd/>
            <a:tailEnd/>
          </a:ln>
        </p:spPr>
      </p:pic>
      <p:sp>
        <p:nvSpPr>
          <p:cNvPr id="15" name="矩形 14">
            <a:extLst>
              <a:ext uri="{FF2B5EF4-FFF2-40B4-BE49-F238E27FC236}">
                <a16:creationId xmlns:a16="http://schemas.microsoft.com/office/drawing/2014/main" xmlns="" id="{B250C6FA-5AF3-4351-AE5D-3A2FC7F53049}"/>
              </a:ext>
            </a:extLst>
          </p:cNvPr>
          <p:cNvSpPr/>
          <p:nvPr/>
        </p:nvSpPr>
        <p:spPr>
          <a:xfrm>
            <a:off x="638625" y="4241257"/>
            <a:ext cx="2678507" cy="400110"/>
          </a:xfrm>
          <a:prstGeom prst="rect">
            <a:avLst/>
          </a:prstGeom>
        </p:spPr>
        <p:txBody>
          <a:bodyPr wrap="square">
            <a:spAutoFit/>
          </a:bodyPr>
          <a:lstStyle/>
          <a:p>
            <a:pPr marL="358775" indent="-358775">
              <a:spcBef>
                <a:spcPts val="300"/>
              </a:spcBef>
            </a:pPr>
            <a:r>
              <a:rPr lang="en-US" altLang="zh-TW" sz="2000" dirty="0">
                <a:latin typeface="Calibri" panose="020F0502020204030204" pitchFamily="34" charset="0"/>
                <a:cs typeface="Calibri" panose="020F0502020204030204" pitchFamily="34" charset="0"/>
              </a:rPr>
              <a:t>2 	nation (line 16)</a:t>
            </a:r>
            <a:endParaRPr lang="zh-TW" altLang="en-US" sz="2000" dirty="0">
              <a:latin typeface="Calibri" panose="020F0502020204030204" pitchFamily="34" charset="0"/>
              <a:cs typeface="Calibri" panose="020F0502020204030204" pitchFamily="34" charset="0"/>
            </a:endParaRPr>
          </a:p>
        </p:txBody>
      </p:sp>
      <p:sp>
        <p:nvSpPr>
          <p:cNvPr id="16" name="矩形 15">
            <a:extLst>
              <a:ext uri="{FF2B5EF4-FFF2-40B4-BE49-F238E27FC236}">
                <a16:creationId xmlns:a16="http://schemas.microsoft.com/office/drawing/2014/main" xmlns="" id="{B250C6FA-5AF3-4351-AE5D-3A2FC7F53049}"/>
              </a:ext>
            </a:extLst>
          </p:cNvPr>
          <p:cNvSpPr/>
          <p:nvPr/>
        </p:nvSpPr>
        <p:spPr>
          <a:xfrm>
            <a:off x="638625" y="3792347"/>
            <a:ext cx="2678507" cy="400110"/>
          </a:xfrm>
          <a:prstGeom prst="rect">
            <a:avLst/>
          </a:prstGeom>
        </p:spPr>
        <p:txBody>
          <a:bodyPr wrap="square">
            <a:spAutoFit/>
          </a:bodyPr>
          <a:lstStyle/>
          <a:p>
            <a:pPr marL="358775" indent="-358775">
              <a:spcBef>
                <a:spcPts val="300"/>
              </a:spcBef>
            </a:pPr>
            <a:r>
              <a:rPr lang="en-US" altLang="zh-TW" sz="2000" dirty="0">
                <a:latin typeface="Calibri" panose="020F0502020204030204" pitchFamily="34" charset="0"/>
                <a:cs typeface="Calibri" panose="020F0502020204030204" pitchFamily="34" charset="0"/>
              </a:rPr>
              <a:t>1 	romance (line 10)</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82441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CD834955-3E6C-4F93-AEC1-C1FD494973F7}"/>
              </a:ext>
            </a:extLst>
          </p:cNvPr>
          <p:cNvSpPr/>
          <p:nvPr/>
        </p:nvSpPr>
        <p:spPr>
          <a:xfrm>
            <a:off x="666642" y="1934521"/>
            <a:ext cx="8099776" cy="3247043"/>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The farmer never stops working. He’s</a:t>
            </a:r>
            <a:r>
              <a:rPr lang="zh-TW" altLang="en-US" sz="2000" dirty="0">
                <a:latin typeface="Calibri" panose="020F0502020204030204" pitchFamily="34" charset="0"/>
              </a:rPr>
              <a:t> </a:t>
            </a:r>
            <a:r>
              <a:rPr lang="en-US" altLang="zh-TW" sz="2000" dirty="0">
                <a:latin typeface="Calibri" panose="020F0502020204030204" pitchFamily="34" charset="0"/>
              </a:rPr>
              <a:t>____________</a:t>
            </a:r>
            <a:r>
              <a:rPr lang="zh-TW" altLang="en-US" sz="2000" dirty="0">
                <a:latin typeface="Calibri" panose="020F0502020204030204" pitchFamily="34" charset="0"/>
              </a:rPr>
              <a:t> </a:t>
            </a:r>
            <a:r>
              <a:rPr lang="en-US" altLang="zh-TW" sz="2000" dirty="0">
                <a:latin typeface="Calibri" panose="020F0502020204030204" pitchFamily="34" charset="0"/>
              </a:rPr>
              <a:t>and enthusiastic.</a:t>
            </a:r>
          </a:p>
          <a:p>
            <a:pPr marL="361950" indent="-361950">
              <a:spcBef>
                <a:spcPts val="600"/>
              </a:spcBef>
            </a:pPr>
            <a:r>
              <a:rPr lang="en-US" altLang="zh-TW" sz="2000" dirty="0">
                <a:latin typeface="Calibri" panose="020F0502020204030204" pitchFamily="34" charset="0"/>
              </a:rPr>
              <a:t>2 	The ____________</a:t>
            </a:r>
            <a:r>
              <a:rPr lang="zh-TW" altLang="en-US" sz="2000" dirty="0">
                <a:latin typeface="Calibri" panose="020F0502020204030204" pitchFamily="34" charset="0"/>
              </a:rPr>
              <a:t> </a:t>
            </a:r>
            <a:r>
              <a:rPr lang="en-US" altLang="zh-TW" sz="2000" dirty="0">
                <a:latin typeface="Calibri" panose="020F0502020204030204" pitchFamily="34" charset="0"/>
              </a:rPr>
              <a:t>part of the island is quite flat</a:t>
            </a:r>
            <a:r>
              <a:rPr lang="zh-TW" altLang="en-US" sz="2000" dirty="0">
                <a:latin typeface="Calibri" panose="020F0502020204030204" pitchFamily="34" charset="0"/>
              </a:rPr>
              <a:t> </a:t>
            </a:r>
            <a:r>
              <a:rPr lang="en-US" altLang="zh-TW" sz="2000" dirty="0">
                <a:latin typeface="Calibri" panose="020F0502020204030204" pitchFamily="34" charset="0"/>
              </a:rPr>
              <a:t>and the ____________</a:t>
            </a:r>
            <a:r>
              <a:rPr lang="zh-TW" altLang="en-US" sz="2000" dirty="0">
                <a:latin typeface="Calibri" panose="020F0502020204030204" pitchFamily="34" charset="0"/>
              </a:rPr>
              <a:t> </a:t>
            </a:r>
            <a:r>
              <a:rPr lang="en-US" altLang="zh-TW" sz="2000" dirty="0">
                <a:latin typeface="Calibri" panose="020F0502020204030204" pitchFamily="34" charset="0"/>
              </a:rPr>
              <a:t>part is mountainous.</a:t>
            </a:r>
          </a:p>
          <a:p>
            <a:pPr marL="361950" indent="-361950">
              <a:spcBef>
                <a:spcPts val="600"/>
              </a:spcBef>
            </a:pPr>
            <a:r>
              <a:rPr lang="en-US" altLang="zh-TW" sz="2000" dirty="0">
                <a:latin typeface="Calibri" panose="020F0502020204030204" pitchFamily="34" charset="0"/>
              </a:rPr>
              <a:t>3 	Opening the forest park was ____________</a:t>
            </a:r>
            <a:r>
              <a:rPr lang="zh-TW" altLang="en-US" sz="2000" dirty="0">
                <a:latin typeface="Calibri" panose="020F0502020204030204" pitchFamily="34" charset="0"/>
              </a:rPr>
              <a:t> </a:t>
            </a:r>
            <a:r>
              <a:rPr lang="en-US" altLang="zh-TW" sz="2000" dirty="0">
                <a:latin typeface="Calibri" panose="020F0502020204030204" pitchFamily="34" charset="0"/>
              </a:rPr>
              <a:t>for</a:t>
            </a:r>
            <a:r>
              <a:rPr lang="zh-TW" altLang="en-US" sz="2000" dirty="0">
                <a:latin typeface="Calibri" panose="020F0502020204030204" pitchFamily="34" charset="0"/>
              </a:rPr>
              <a:t> </a:t>
            </a:r>
            <a:r>
              <a:rPr lang="en-US" altLang="zh-TW" sz="2000" dirty="0">
                <a:latin typeface="Calibri" panose="020F0502020204030204" pitchFamily="34" charset="0"/>
              </a:rPr>
              <a:t>the villagers and the wildlife.</a:t>
            </a:r>
          </a:p>
          <a:p>
            <a:pPr marL="361950" indent="-361950">
              <a:spcBef>
                <a:spcPts val="600"/>
              </a:spcBef>
            </a:pPr>
            <a:r>
              <a:rPr lang="en-US" altLang="zh-TW" sz="2000" dirty="0">
                <a:latin typeface="Calibri" panose="020F0502020204030204" pitchFamily="34" charset="0"/>
              </a:rPr>
              <a:t>4 	We saw lots of birds in their ____________</a:t>
            </a:r>
            <a:r>
              <a:rPr lang="zh-TW" altLang="en-US" sz="2000" dirty="0">
                <a:latin typeface="Calibri" panose="020F0502020204030204" pitchFamily="34" charset="0"/>
              </a:rPr>
              <a:t> </a:t>
            </a:r>
            <a:r>
              <a:rPr lang="en-US" altLang="zh-TW" sz="2000" dirty="0">
                <a:latin typeface="Calibri" panose="020F0502020204030204" pitchFamily="34" charset="0"/>
              </a:rPr>
              <a:t>habitat.</a:t>
            </a:r>
          </a:p>
          <a:p>
            <a:pPr marL="361950" indent="-361950">
              <a:spcBef>
                <a:spcPts val="600"/>
              </a:spcBef>
            </a:pPr>
            <a:r>
              <a:rPr lang="en-US" altLang="zh-TW" sz="2000" dirty="0">
                <a:latin typeface="Calibri" panose="020F0502020204030204" pitchFamily="34" charset="0"/>
              </a:rPr>
              <a:t>5 	The ____________</a:t>
            </a:r>
            <a:r>
              <a:rPr lang="zh-TW" altLang="en-US" sz="2000" dirty="0">
                <a:latin typeface="Calibri" panose="020F0502020204030204" pitchFamily="34" charset="0"/>
              </a:rPr>
              <a:t> </a:t>
            </a:r>
            <a:r>
              <a:rPr lang="en-US" altLang="zh-TW" sz="2000" dirty="0">
                <a:latin typeface="Calibri" panose="020F0502020204030204" pitchFamily="34" charset="0"/>
              </a:rPr>
              <a:t>crisis hasn’t affected business.</a:t>
            </a:r>
          </a:p>
          <a:p>
            <a:pPr marL="361950" indent="-361950">
              <a:spcBef>
                <a:spcPts val="600"/>
              </a:spcBef>
            </a:pPr>
            <a:r>
              <a:rPr lang="en-US" altLang="zh-TW" sz="2000" dirty="0">
                <a:latin typeface="Calibri" panose="020F0502020204030204" pitchFamily="34" charset="0"/>
              </a:rPr>
              <a:t>6 	The ____________</a:t>
            </a:r>
            <a:r>
              <a:rPr lang="zh-TW" altLang="en-US" sz="2000" dirty="0">
                <a:latin typeface="Calibri" panose="020F0502020204030204" pitchFamily="34" charset="0"/>
              </a:rPr>
              <a:t> </a:t>
            </a:r>
            <a:r>
              <a:rPr lang="en-US" altLang="zh-TW" sz="2000" dirty="0">
                <a:latin typeface="Calibri" panose="020F0502020204030204" pitchFamily="34" charset="0"/>
              </a:rPr>
              <a:t>area of the city around the</a:t>
            </a:r>
            <a:r>
              <a:rPr lang="zh-TW" altLang="en-US" sz="2000" dirty="0">
                <a:latin typeface="Calibri" panose="020F0502020204030204" pitchFamily="34" charset="0"/>
              </a:rPr>
              <a:t> </a:t>
            </a:r>
            <a:r>
              <a:rPr lang="en-US" altLang="zh-TW" sz="2000" dirty="0">
                <a:latin typeface="Calibri" panose="020F0502020204030204" pitchFamily="34" charset="0"/>
              </a:rPr>
              <a:t>old market is worth visiting.</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xmlns="" id="{514694BB-7539-4D7B-A6B3-D2BD2376554B}"/>
              </a:ext>
            </a:extLst>
          </p:cNvPr>
          <p:cNvSpPr/>
          <p:nvPr/>
        </p:nvSpPr>
        <p:spPr>
          <a:xfrm>
            <a:off x="5139808" y="1993593"/>
            <a:ext cx="1513912"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ener</a:t>
            </a:r>
            <a:r>
              <a:rPr lang="en-US" altLang="zh-TW" b="1" u="sng" dirty="0">
                <a:solidFill>
                  <a:srgbClr val="FF0066"/>
                </a:solidFill>
                <a:latin typeface="Segoe Print" panose="02000600000000000000" pitchFamily="2" charset="0"/>
              </a:rPr>
              <a:t>ge</a:t>
            </a:r>
            <a:r>
              <a:rPr lang="en-US" altLang="zh-TW" b="1" dirty="0">
                <a:solidFill>
                  <a:srgbClr val="FF0066"/>
                </a:solidFill>
                <a:latin typeface="Segoe Print" panose="02000600000000000000" pitchFamily="2" charset="0"/>
              </a:rPr>
              <a:t>tic</a:t>
            </a:r>
          </a:p>
        </p:txBody>
      </p:sp>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86</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xmlns="" id="{CBBA3E41-AEB4-4B80-A064-15311C3A1F08}"/>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with adjectives formed by</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adding </a:t>
            </a:r>
            <a:r>
              <a:rPr lang="en-US" altLang="zh-TW" sz="2000" i="1" dirty="0">
                <a:latin typeface="Calibri" panose="020F0502020204030204" pitchFamily="34" charset="0"/>
                <a:cs typeface="Calibri" panose="020F0502020204030204" pitchFamily="34" charset="0"/>
              </a:rPr>
              <a:t>-al </a:t>
            </a:r>
            <a:r>
              <a:rPr lang="en-US" altLang="zh-TW" sz="2000" dirty="0">
                <a:latin typeface="Calibri" panose="020F0502020204030204" pitchFamily="34" charset="0"/>
                <a:cs typeface="Calibri" panose="020F0502020204030204" pitchFamily="34" charset="0"/>
              </a:rPr>
              <a:t>or </a:t>
            </a:r>
            <a:r>
              <a:rPr lang="en-US" altLang="zh-TW" sz="2000" i="1" dirty="0">
                <a:latin typeface="Calibri" panose="020F0502020204030204" pitchFamily="34" charset="0"/>
                <a:cs typeface="Calibri" panose="020F0502020204030204" pitchFamily="34" charset="0"/>
              </a:rPr>
              <a:t>-</a:t>
            </a:r>
            <a:r>
              <a:rPr lang="en-US" altLang="zh-TW" sz="2000" i="1" dirty="0" err="1">
                <a:latin typeface="Calibri" panose="020F0502020204030204" pitchFamily="34" charset="0"/>
                <a:cs typeface="Calibri" panose="020F0502020204030204" pitchFamily="34" charset="0"/>
              </a:rPr>
              <a:t>ic</a:t>
            </a:r>
            <a:r>
              <a:rPr lang="en-US" altLang="zh-TW" sz="2000" i="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to the nouns.</a:t>
            </a:r>
            <a:endParaRPr lang="zh-TW" altLang="en-US" sz="2000" dirty="0">
              <a:latin typeface="Calibri" panose="020F0502020204030204" pitchFamily="34" charset="0"/>
              <a:cs typeface="Calibri" panose="020F0502020204030204"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821386" y="1108061"/>
            <a:ext cx="4744332" cy="594280"/>
          </a:xfrm>
          <a:prstGeom prst="rect">
            <a:avLst/>
          </a:prstGeom>
          <a:noFill/>
          <a:ln w="9525">
            <a:noFill/>
            <a:miter lim="800000"/>
            <a:headEnd/>
            <a:tailEnd/>
          </a:ln>
        </p:spPr>
      </p:pic>
      <p:sp>
        <p:nvSpPr>
          <p:cNvPr id="7" name="矩形 6">
            <a:extLst>
              <a:ext uri="{FF2B5EF4-FFF2-40B4-BE49-F238E27FC236}">
                <a16:creationId xmlns:a16="http://schemas.microsoft.com/office/drawing/2014/main" xmlns="" id="{514694BB-7539-4D7B-A6B3-D2BD2376554B}"/>
              </a:ext>
            </a:extLst>
          </p:cNvPr>
          <p:cNvSpPr/>
          <p:nvPr/>
        </p:nvSpPr>
        <p:spPr>
          <a:xfrm>
            <a:off x="1764309" y="2382066"/>
            <a:ext cx="1095623" cy="369332"/>
          </a:xfrm>
          <a:prstGeom prst="rect">
            <a:avLst/>
          </a:prstGeom>
        </p:spPr>
        <p:txBody>
          <a:bodyPr wrap="square">
            <a:spAutoFit/>
          </a:bodyPr>
          <a:lstStyle/>
          <a:p>
            <a:pPr>
              <a:spcBef>
                <a:spcPts val="300"/>
              </a:spcBef>
            </a:pPr>
            <a:r>
              <a:rPr lang="en-US" altLang="zh-TW" b="1" u="sng" dirty="0" smtClean="0">
                <a:solidFill>
                  <a:srgbClr val="FF0066"/>
                </a:solidFill>
                <a:latin typeface="Segoe Print" panose="02000600000000000000" pitchFamily="2" charset="0"/>
              </a:rPr>
              <a:t>coa</a:t>
            </a:r>
            <a:r>
              <a:rPr lang="en-US" altLang="zh-TW" b="1" dirty="0" smtClean="0">
                <a:solidFill>
                  <a:srgbClr val="FF0066"/>
                </a:solidFill>
                <a:latin typeface="Segoe Print" panose="02000600000000000000" pitchFamily="2" charset="0"/>
              </a:rPr>
              <a:t>stal</a:t>
            </a:r>
            <a:endParaRPr lang="en-US" altLang="zh-TW"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xmlns="" id="{514694BB-7539-4D7B-A6B3-D2BD2376554B}"/>
              </a:ext>
            </a:extLst>
          </p:cNvPr>
          <p:cNvSpPr/>
          <p:nvPr/>
        </p:nvSpPr>
        <p:spPr>
          <a:xfrm>
            <a:off x="7214860" y="2392426"/>
            <a:ext cx="1160655" cy="369332"/>
          </a:xfrm>
          <a:prstGeom prst="rect">
            <a:avLst/>
          </a:prstGeom>
        </p:spPr>
        <p:txBody>
          <a:bodyPr wrap="square">
            <a:spAutoFit/>
          </a:bodyPr>
          <a:lstStyle/>
          <a:p>
            <a:pPr>
              <a:spcBef>
                <a:spcPts val="300"/>
              </a:spcBef>
            </a:pPr>
            <a:r>
              <a:rPr lang="en-US" altLang="zh-TW" b="1" u="sng" dirty="0">
                <a:solidFill>
                  <a:srgbClr val="FF0066"/>
                </a:solidFill>
                <a:latin typeface="Segoe Print" panose="02000600000000000000" pitchFamily="2" charset="0"/>
              </a:rPr>
              <a:t>cen</a:t>
            </a:r>
            <a:r>
              <a:rPr lang="en-US" altLang="zh-TW" b="1" dirty="0">
                <a:solidFill>
                  <a:srgbClr val="FF0066"/>
                </a:solidFill>
                <a:latin typeface="Segoe Print" panose="02000600000000000000" pitchFamily="2" charset="0"/>
              </a:rPr>
              <a:t>tral</a:t>
            </a:r>
          </a:p>
        </p:txBody>
      </p:sp>
      <p:sp>
        <p:nvSpPr>
          <p:cNvPr id="10" name="矩形 9">
            <a:extLst>
              <a:ext uri="{FF2B5EF4-FFF2-40B4-BE49-F238E27FC236}">
                <a16:creationId xmlns:a16="http://schemas.microsoft.com/office/drawing/2014/main" xmlns="" id="{514694BB-7539-4D7B-A6B3-D2BD2376554B}"/>
              </a:ext>
            </a:extLst>
          </p:cNvPr>
          <p:cNvSpPr/>
          <p:nvPr/>
        </p:nvSpPr>
        <p:spPr>
          <a:xfrm>
            <a:off x="4128129" y="3053907"/>
            <a:ext cx="1309633"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bene</a:t>
            </a:r>
            <a:r>
              <a:rPr lang="en-US" altLang="zh-TW" b="1" u="sng" dirty="0">
                <a:solidFill>
                  <a:srgbClr val="FF0066"/>
                </a:solidFill>
                <a:latin typeface="Segoe Print" panose="02000600000000000000" pitchFamily="2" charset="0"/>
              </a:rPr>
              <a:t>fi</a:t>
            </a:r>
            <a:r>
              <a:rPr lang="en-US" altLang="zh-TW" b="1" dirty="0">
                <a:solidFill>
                  <a:srgbClr val="FF0066"/>
                </a:solidFill>
                <a:latin typeface="Segoe Print" panose="02000600000000000000" pitchFamily="2" charset="0"/>
              </a:rPr>
              <a:t>cial</a:t>
            </a:r>
          </a:p>
        </p:txBody>
      </p:sp>
      <p:sp>
        <p:nvSpPr>
          <p:cNvPr id="11" name="矩形 10">
            <a:extLst>
              <a:ext uri="{FF2B5EF4-FFF2-40B4-BE49-F238E27FC236}">
                <a16:creationId xmlns:a16="http://schemas.microsoft.com/office/drawing/2014/main" xmlns="" id="{514694BB-7539-4D7B-A6B3-D2BD2376554B}"/>
              </a:ext>
            </a:extLst>
          </p:cNvPr>
          <p:cNvSpPr/>
          <p:nvPr/>
        </p:nvSpPr>
        <p:spPr>
          <a:xfrm>
            <a:off x="4102009" y="3744571"/>
            <a:ext cx="1335753" cy="369332"/>
          </a:xfrm>
          <a:prstGeom prst="rect">
            <a:avLst/>
          </a:prstGeom>
        </p:spPr>
        <p:txBody>
          <a:bodyPr wrap="square">
            <a:spAutoFit/>
          </a:bodyPr>
          <a:lstStyle/>
          <a:p>
            <a:pPr>
              <a:spcBef>
                <a:spcPts val="300"/>
              </a:spcBef>
            </a:pPr>
            <a:r>
              <a:rPr lang="en-US" altLang="zh-TW" b="1" u="sng" dirty="0">
                <a:solidFill>
                  <a:srgbClr val="FF0066"/>
                </a:solidFill>
                <a:latin typeface="Segoe Print" panose="02000600000000000000" pitchFamily="2" charset="0"/>
              </a:rPr>
              <a:t>na</a:t>
            </a:r>
            <a:r>
              <a:rPr lang="en-US" altLang="zh-TW" b="1" dirty="0">
                <a:solidFill>
                  <a:srgbClr val="FF0066"/>
                </a:solidFill>
                <a:latin typeface="Segoe Print" panose="02000600000000000000" pitchFamily="2" charset="0"/>
              </a:rPr>
              <a:t>tural</a:t>
            </a:r>
          </a:p>
        </p:txBody>
      </p:sp>
      <p:sp>
        <p:nvSpPr>
          <p:cNvPr id="12" name="矩形 11">
            <a:extLst>
              <a:ext uri="{FF2B5EF4-FFF2-40B4-BE49-F238E27FC236}">
                <a16:creationId xmlns:a16="http://schemas.microsoft.com/office/drawing/2014/main" xmlns="" id="{514694BB-7539-4D7B-A6B3-D2BD2376554B}"/>
              </a:ext>
            </a:extLst>
          </p:cNvPr>
          <p:cNvSpPr/>
          <p:nvPr/>
        </p:nvSpPr>
        <p:spPr>
          <a:xfrm>
            <a:off x="1657305" y="4133678"/>
            <a:ext cx="1475002"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eco</a:t>
            </a:r>
            <a:r>
              <a:rPr lang="en-US" altLang="zh-TW" b="1" u="sng" dirty="0">
                <a:solidFill>
                  <a:srgbClr val="FF0066"/>
                </a:solidFill>
                <a:latin typeface="Segoe Print" panose="02000600000000000000" pitchFamily="2" charset="0"/>
              </a:rPr>
              <a:t>no</a:t>
            </a:r>
            <a:r>
              <a:rPr lang="en-US" altLang="zh-TW" b="1" dirty="0">
                <a:solidFill>
                  <a:srgbClr val="FF0066"/>
                </a:solidFill>
                <a:latin typeface="Segoe Print" panose="02000600000000000000" pitchFamily="2" charset="0"/>
              </a:rPr>
              <a:t>mic</a:t>
            </a:r>
          </a:p>
        </p:txBody>
      </p:sp>
      <p:sp>
        <p:nvSpPr>
          <p:cNvPr id="13" name="矩形 12">
            <a:extLst>
              <a:ext uri="{FF2B5EF4-FFF2-40B4-BE49-F238E27FC236}">
                <a16:creationId xmlns:a16="http://schemas.microsoft.com/office/drawing/2014/main" xmlns="" id="{514694BB-7539-4D7B-A6B3-D2BD2376554B}"/>
              </a:ext>
            </a:extLst>
          </p:cNvPr>
          <p:cNvSpPr/>
          <p:nvPr/>
        </p:nvSpPr>
        <p:spPr>
          <a:xfrm>
            <a:off x="1803220" y="4513056"/>
            <a:ext cx="1309632"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hi</a:t>
            </a:r>
            <a:r>
              <a:rPr lang="en-US" altLang="zh-TW" b="1" u="sng" dirty="0">
                <a:solidFill>
                  <a:srgbClr val="FF0066"/>
                </a:solidFill>
                <a:latin typeface="Segoe Print" panose="02000600000000000000" pitchFamily="2" charset="0"/>
              </a:rPr>
              <a:t>sto</a:t>
            </a:r>
            <a:r>
              <a:rPr lang="en-US" altLang="zh-TW" b="1" dirty="0">
                <a:solidFill>
                  <a:srgbClr val="FF0066"/>
                </a:solidFill>
                <a:latin typeface="Segoe Print" panose="02000600000000000000" pitchFamily="2" charset="0"/>
              </a:rPr>
              <a:t>ric</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68359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7C8247C5-B96C-435F-89C2-E01F03B5B1BD}"/>
              </a:ext>
            </a:extLst>
          </p:cNvPr>
          <p:cNvSpPr/>
          <p:nvPr/>
        </p:nvSpPr>
        <p:spPr>
          <a:xfrm>
            <a:off x="315183" y="859988"/>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writer aims to ‘paint’ a picture of </a:t>
            </a:r>
            <a:r>
              <a:rPr lang="en-US" altLang="zh-TW" sz="2000" dirty="0" err="1">
                <a:latin typeface="Calibri" panose="020F0502020204030204" pitchFamily="34" charset="0"/>
                <a:cs typeface="Calibri" panose="020F0502020204030204" pitchFamily="34" charset="0"/>
              </a:rPr>
              <a:t>Adjuntas</a:t>
            </a:r>
            <a:r>
              <a:rPr lang="en-US" altLang="zh-TW" sz="2000" dirty="0">
                <a:latin typeface="Calibri" panose="020F0502020204030204" pitchFamily="34" charset="0"/>
                <a:cs typeface="Calibri" panose="020F0502020204030204" pitchFamily="34" charset="0"/>
              </a:rPr>
              <a:t>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reader’s mind. Which descriptions in the article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helped you to build a mental picture of </a:t>
            </a:r>
            <a:r>
              <a:rPr lang="en-US" altLang="zh-TW" sz="2000" dirty="0" err="1">
                <a:latin typeface="Calibri" panose="020F0502020204030204" pitchFamily="34" charset="0"/>
                <a:cs typeface="Calibri" panose="020F0502020204030204" pitchFamily="34" charset="0"/>
              </a:rPr>
              <a:t>Adjuntas</a:t>
            </a:r>
            <a:r>
              <a:rPr lang="en-US" altLang="zh-TW" sz="2000" dirty="0">
                <a:latin typeface="Calibri" panose="020F0502020204030204" pitchFamily="34" charset="0"/>
                <a:cs typeface="Calibri" panose="020F0502020204030204" pitchFamily="34" charset="0"/>
              </a:rPr>
              <a: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Underline words and phrases in the article.</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Critical thinking</a:t>
            </a:r>
            <a:r>
              <a:rPr lang="zh-TW" altLang="en-US" sz="3200" b="1" dirty="0">
                <a:solidFill>
                  <a:srgbClr val="E60000"/>
                </a:solidFill>
                <a:latin typeface="Calibri" panose="020F0502020204030204" pitchFamily="34" charset="0"/>
              </a:rPr>
              <a:t> </a:t>
            </a:r>
            <a:r>
              <a:rPr lang="en-US" altLang="zh-TW" sz="3200" b="1" dirty="0">
                <a:solidFill>
                  <a:srgbClr val="E60000"/>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descriptions</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86</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21F3EE41-4069-41FA-8CAE-943A0AA8D18B}"/>
              </a:ext>
            </a:extLst>
          </p:cNvPr>
          <p:cNvSpPr/>
          <p:nvPr/>
        </p:nvSpPr>
        <p:spPr>
          <a:xfrm>
            <a:off x="574431" y="1867461"/>
            <a:ext cx="8306922" cy="4455066"/>
          </a:xfrm>
          <a:prstGeom prst="rect">
            <a:avLst/>
          </a:prstGeom>
        </p:spPr>
        <p:txBody>
          <a:bodyPr wrap="square">
            <a:spAutoFit/>
          </a:bodyPr>
          <a:lstStyle/>
          <a:p>
            <a:pPr>
              <a:spcBef>
                <a:spcPts val="300"/>
              </a:spcBef>
            </a:pPr>
            <a:r>
              <a:rPr lang="en-US" altLang="zh-TW" sz="1600" b="1" dirty="0">
                <a:solidFill>
                  <a:srgbClr val="FF0066"/>
                </a:solidFill>
                <a:latin typeface="Segoe Print" panose="02000600000000000000" pitchFamily="2" charset="0"/>
              </a:rPr>
              <a:t>EXAMPLE ANSWERS</a:t>
            </a:r>
          </a:p>
          <a:p>
            <a:pPr>
              <a:spcBef>
                <a:spcPts val="300"/>
              </a:spcBef>
            </a:pPr>
            <a:r>
              <a:rPr lang="en-US" altLang="zh-TW" sz="1600" b="1" i="1" dirty="0">
                <a:solidFill>
                  <a:srgbClr val="FF0066"/>
                </a:solidFill>
                <a:latin typeface="Segoe Print" panose="02000600000000000000" pitchFamily="2" charset="0"/>
              </a:rPr>
              <a:t>a dreamy atmosphere …</a:t>
            </a:r>
          </a:p>
          <a:p>
            <a:pPr>
              <a:spcBef>
                <a:spcPts val="300"/>
              </a:spcBef>
            </a:pPr>
            <a:r>
              <a:rPr lang="en-US" altLang="zh-TW" sz="1600" b="1" i="1" dirty="0">
                <a:solidFill>
                  <a:srgbClr val="FF0066"/>
                </a:solidFill>
                <a:latin typeface="Segoe Print" panose="02000600000000000000" pitchFamily="2" charset="0"/>
              </a:rPr>
              <a:t>a coffee town … high in the mountains of Puerto Rico</a:t>
            </a:r>
            <a:r>
              <a:rPr lang="zh-TW" altLang="en-US" sz="1600" b="1" i="1" dirty="0">
                <a:solidFill>
                  <a:srgbClr val="FF0066"/>
                </a:solidFill>
                <a:latin typeface="Segoe Print" panose="02000600000000000000" pitchFamily="2" charset="0"/>
              </a:rPr>
              <a:t> </a:t>
            </a:r>
            <a:endParaRPr lang="en-US" altLang="zh-TW" sz="1600" b="1" i="1" dirty="0">
              <a:solidFill>
                <a:srgbClr val="FF0066"/>
              </a:solidFill>
              <a:latin typeface="Segoe Print" panose="02000600000000000000" pitchFamily="2" charset="0"/>
            </a:endParaRPr>
          </a:p>
          <a:p>
            <a:pPr>
              <a:spcBef>
                <a:spcPts val="300"/>
              </a:spcBef>
            </a:pPr>
            <a:r>
              <a:rPr lang="en-US" altLang="zh-TW" sz="1600" b="1" i="1" dirty="0">
                <a:solidFill>
                  <a:srgbClr val="FF0066"/>
                </a:solidFill>
                <a:latin typeface="Segoe Print" panose="02000600000000000000" pitchFamily="2" charset="0"/>
              </a:rPr>
              <a:t>the smell of food cooked at roadside barbecues</a:t>
            </a:r>
            <a:r>
              <a:rPr lang="zh-TW" altLang="en-US" sz="1600" b="1" i="1" dirty="0">
                <a:solidFill>
                  <a:srgbClr val="FF0066"/>
                </a:solidFill>
                <a:latin typeface="Segoe Print" panose="02000600000000000000" pitchFamily="2" charset="0"/>
              </a:rPr>
              <a:t> </a:t>
            </a:r>
            <a:endParaRPr lang="en-US" altLang="zh-TW" sz="1600" b="1" i="1" dirty="0">
              <a:solidFill>
                <a:srgbClr val="FF0066"/>
              </a:solidFill>
              <a:latin typeface="Segoe Print" panose="02000600000000000000" pitchFamily="2" charset="0"/>
            </a:endParaRPr>
          </a:p>
          <a:p>
            <a:pPr>
              <a:spcBef>
                <a:spcPts val="300"/>
              </a:spcBef>
            </a:pPr>
            <a:r>
              <a:rPr lang="en-US" altLang="zh-TW" sz="1600" b="1" i="1" dirty="0">
                <a:solidFill>
                  <a:srgbClr val="FF0066"/>
                </a:solidFill>
                <a:latin typeface="Segoe Print" panose="02000600000000000000" pitchFamily="2" charset="0"/>
              </a:rPr>
              <a:t>the beautiful horses that parade through town on holidays</a:t>
            </a:r>
            <a:r>
              <a:rPr lang="zh-TW" altLang="en-US" sz="1600" b="1" i="1" dirty="0">
                <a:solidFill>
                  <a:srgbClr val="FF0066"/>
                </a:solidFill>
                <a:latin typeface="Segoe Print" panose="02000600000000000000" pitchFamily="2" charset="0"/>
              </a:rPr>
              <a:t> </a:t>
            </a:r>
            <a:endParaRPr lang="en-US" altLang="zh-TW" sz="1600" b="1" i="1" dirty="0">
              <a:solidFill>
                <a:srgbClr val="FF0066"/>
              </a:solidFill>
              <a:latin typeface="Segoe Print" panose="02000600000000000000" pitchFamily="2" charset="0"/>
            </a:endParaRPr>
          </a:p>
          <a:p>
            <a:pPr>
              <a:spcBef>
                <a:spcPts val="300"/>
              </a:spcBef>
            </a:pPr>
            <a:r>
              <a:rPr lang="en-US" altLang="zh-TW" sz="1600" b="1" i="1" dirty="0">
                <a:solidFill>
                  <a:srgbClr val="FF0066"/>
                </a:solidFill>
                <a:latin typeface="Segoe Print" panose="02000600000000000000" pitchFamily="2" charset="0"/>
              </a:rPr>
              <a:t>the large, elegant square, with its romantic fountains and</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stone</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benches</a:t>
            </a:r>
          </a:p>
          <a:p>
            <a:pPr>
              <a:spcBef>
                <a:spcPts val="300"/>
              </a:spcBef>
            </a:pPr>
            <a:r>
              <a:rPr lang="en-US" altLang="zh-TW" sz="1600" b="1" i="1" dirty="0">
                <a:solidFill>
                  <a:srgbClr val="FF0066"/>
                </a:solidFill>
                <a:latin typeface="Segoe Print" panose="02000600000000000000" pitchFamily="2" charset="0"/>
              </a:rPr>
              <a:t>Grandmothers are everywhere in </a:t>
            </a:r>
            <a:r>
              <a:rPr lang="en-US" altLang="zh-TW" sz="1600" b="1" i="1" dirty="0" err="1">
                <a:solidFill>
                  <a:srgbClr val="FF0066"/>
                </a:solidFill>
                <a:latin typeface="Segoe Print" panose="02000600000000000000" pitchFamily="2" charset="0"/>
              </a:rPr>
              <a:t>Adjuntas</a:t>
            </a:r>
            <a:endParaRPr lang="en-US" altLang="zh-TW" sz="1600" b="1" i="1" dirty="0">
              <a:solidFill>
                <a:srgbClr val="FF0066"/>
              </a:solidFill>
              <a:latin typeface="Segoe Print" panose="02000600000000000000" pitchFamily="2" charset="0"/>
            </a:endParaRPr>
          </a:p>
          <a:p>
            <a:pPr>
              <a:spcBef>
                <a:spcPts val="300"/>
              </a:spcBef>
            </a:pPr>
            <a:r>
              <a:rPr lang="en-US" altLang="zh-TW" sz="1600" b="1" i="1" dirty="0" err="1">
                <a:solidFill>
                  <a:srgbClr val="FF0066"/>
                </a:solidFill>
                <a:latin typeface="Segoe Print" panose="02000600000000000000" pitchFamily="2" charset="0"/>
              </a:rPr>
              <a:t>Lala</a:t>
            </a:r>
            <a:r>
              <a:rPr lang="en-US" altLang="zh-TW" sz="1600" b="1" i="1" dirty="0">
                <a:solidFill>
                  <a:srgbClr val="FF0066"/>
                </a:solidFill>
                <a:latin typeface="Segoe Print" panose="02000600000000000000" pitchFamily="2" charset="0"/>
              </a:rPr>
              <a:t> </a:t>
            </a:r>
            <a:r>
              <a:rPr lang="en-US" altLang="zh-TW" sz="1600" b="1" i="1" dirty="0" err="1">
                <a:solidFill>
                  <a:srgbClr val="FF0066"/>
                </a:solidFill>
                <a:latin typeface="Segoe Print" panose="02000600000000000000" pitchFamily="2" charset="0"/>
              </a:rPr>
              <a:t>Echevarria</a:t>
            </a:r>
            <a:r>
              <a:rPr lang="en-US" altLang="zh-TW" sz="1600" b="1" i="1" dirty="0">
                <a:solidFill>
                  <a:srgbClr val="FF0066"/>
                </a:solidFill>
                <a:latin typeface="Segoe Print" panose="02000600000000000000" pitchFamily="2" charset="0"/>
              </a:rPr>
              <a:t> … still lives in a small, neat and tidy home,</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 remembers when the first car arrived in </a:t>
            </a:r>
            <a:r>
              <a:rPr lang="en-US" altLang="zh-TW" sz="1600" b="1" i="1" dirty="0" err="1">
                <a:solidFill>
                  <a:srgbClr val="FF0066"/>
                </a:solidFill>
                <a:latin typeface="Segoe Print" panose="02000600000000000000" pitchFamily="2" charset="0"/>
              </a:rPr>
              <a:t>Adjuntas</a:t>
            </a:r>
            <a:r>
              <a:rPr lang="en-US" altLang="zh-TW" sz="1600" b="1" i="1" dirty="0">
                <a:solidFill>
                  <a:srgbClr val="FF0066"/>
                </a:solidFill>
                <a:latin typeface="Segoe Print" panose="02000600000000000000" pitchFamily="2" charset="0"/>
              </a:rPr>
              <a:t>, …</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used to spend all my time carrying water, finding firewood,</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looking after the chickens and the cows, … would wash</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our clothes in the river and … used to cook on an open fire</a:t>
            </a:r>
            <a:r>
              <a:rPr lang="zh-TW" altLang="en-US" sz="1600" b="1" i="1" dirty="0">
                <a:solidFill>
                  <a:srgbClr val="FF0066"/>
                </a:solidFill>
                <a:latin typeface="Segoe Print" panose="02000600000000000000" pitchFamily="2" charset="0"/>
              </a:rPr>
              <a:t> </a:t>
            </a:r>
            <a:endParaRPr lang="en-US" altLang="zh-TW" sz="1600" b="1" i="1" dirty="0">
              <a:solidFill>
                <a:srgbClr val="FF0066"/>
              </a:solidFill>
              <a:latin typeface="Segoe Print" panose="02000600000000000000" pitchFamily="2" charset="0"/>
            </a:endParaRPr>
          </a:p>
          <a:p>
            <a:pPr>
              <a:spcBef>
                <a:spcPts val="300"/>
              </a:spcBef>
            </a:pPr>
            <a:r>
              <a:rPr lang="en-US" altLang="zh-TW" sz="1600" b="1" i="1" dirty="0">
                <a:solidFill>
                  <a:srgbClr val="FF0066"/>
                </a:solidFill>
                <a:latin typeface="Segoe Print" panose="02000600000000000000" pitchFamily="2" charset="0"/>
              </a:rPr>
              <a:t>we kids would sit on the floor to eat</a:t>
            </a:r>
          </a:p>
          <a:p>
            <a:pPr>
              <a:spcBef>
                <a:spcPts val="300"/>
              </a:spcBef>
            </a:pPr>
            <a:r>
              <a:rPr lang="en-US" altLang="zh-TW" sz="1600" b="1" i="1" dirty="0">
                <a:solidFill>
                  <a:srgbClr val="FF0066"/>
                </a:solidFill>
                <a:latin typeface="Segoe Print" panose="02000600000000000000" pitchFamily="2" charset="0"/>
              </a:rPr>
              <a:t>the dozens of photographs of four generations of her family</a:t>
            </a:r>
            <a:r>
              <a:rPr lang="zh-TW" altLang="en-US" sz="1600" b="1" i="1" dirty="0">
                <a:solidFill>
                  <a:srgbClr val="FF0066"/>
                </a:solidFill>
                <a:latin typeface="Segoe Print" panose="02000600000000000000" pitchFamily="2" charset="0"/>
              </a:rPr>
              <a:t> </a:t>
            </a:r>
            <a:endParaRPr lang="en-US" altLang="zh-TW" sz="1600" b="1" i="1" dirty="0">
              <a:solidFill>
                <a:srgbClr val="FF0066"/>
              </a:solidFill>
              <a:latin typeface="Segoe Print" panose="02000600000000000000" pitchFamily="2" charset="0"/>
            </a:endParaRPr>
          </a:p>
          <a:p>
            <a:pPr>
              <a:spcBef>
                <a:spcPts val="300"/>
              </a:spcBef>
            </a:pPr>
            <a:r>
              <a:rPr lang="en-US" altLang="zh-TW" sz="1600" b="1" i="1" dirty="0">
                <a:solidFill>
                  <a:srgbClr val="FF0066"/>
                </a:solidFill>
                <a:latin typeface="Segoe Print" panose="02000600000000000000" pitchFamily="2" charset="0"/>
              </a:rPr>
              <a:t>men meet to swap stories and have a drink … working-class</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men clapping, tapping and nodding to the music.</a:t>
            </a:r>
          </a:p>
          <a:p>
            <a:pPr>
              <a:spcBef>
                <a:spcPts val="300"/>
              </a:spcBef>
            </a:pPr>
            <a:r>
              <a:rPr lang="en-US" altLang="zh-TW" sz="1600" b="1" i="1" dirty="0">
                <a:solidFill>
                  <a:srgbClr val="FF0066"/>
                </a:solidFill>
                <a:latin typeface="Segoe Print" panose="02000600000000000000" pitchFamily="2" charset="0"/>
              </a:rPr>
              <a:t>His dark brown eyes shone with recognition. He nodded</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his head, smiled</a:t>
            </a:r>
            <a:endParaRPr lang="zh-TW" altLang="en-US" sz="1600" b="1" i="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86</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xmlns="" id="{CBBA3E41-AEB4-4B80-A064-15311C3A1F08}"/>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Compare the words you have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underlined with your partner. Do you think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writer has been successful in her aims?</a:t>
            </a:r>
            <a:endParaRPr lang="zh-TW" altLang="en-US" sz="2000" dirty="0">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xmlns="" id="{21F3EE41-4069-41FA-8CAE-943A0AA8D18B}"/>
              </a:ext>
            </a:extLst>
          </p:cNvPr>
          <p:cNvSpPr/>
          <p:nvPr/>
        </p:nvSpPr>
        <p:spPr>
          <a:xfrm>
            <a:off x="709778" y="1040859"/>
            <a:ext cx="8152120" cy="2146742"/>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The writer has been successful. Point out the number and</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range of descriptive adjectives (</a:t>
            </a:r>
            <a:r>
              <a:rPr lang="en-US" altLang="zh-TW" b="1" i="1" dirty="0">
                <a:solidFill>
                  <a:srgbClr val="FF0066"/>
                </a:solidFill>
                <a:latin typeface="Segoe Print" panose="02000600000000000000" pitchFamily="2" charset="0"/>
              </a:rPr>
              <a:t>dreamy, elegant, romantic</a:t>
            </a:r>
            <a:r>
              <a:rPr lang="en-US" altLang="zh-TW" b="1" dirty="0">
                <a:solidFill>
                  <a:srgbClr val="FF0066"/>
                </a:solidFill>
                <a:latin typeface="Segoe Print" panose="02000600000000000000" pitchFamily="2" charset="0"/>
              </a:rPr>
              <a:t>),</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the way active verbs are listed to suggest a range of activities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or movements (</a:t>
            </a:r>
            <a:r>
              <a:rPr lang="en-US" altLang="zh-TW" b="1" i="1" dirty="0">
                <a:solidFill>
                  <a:srgbClr val="FF0066"/>
                </a:solidFill>
                <a:latin typeface="Segoe Print" panose="02000600000000000000" pitchFamily="2" charset="0"/>
              </a:rPr>
              <a:t>carrying water, finding firewood, looking after</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the chickens; clapping, tapping and nodding</a:t>
            </a:r>
            <a:r>
              <a:rPr lang="en-US" altLang="zh-TW" b="1" dirty="0">
                <a:solidFill>
                  <a:srgbClr val="FF0066"/>
                </a:solidFill>
                <a:latin typeface="Segoe Print" panose="02000600000000000000" pitchFamily="2" charset="0"/>
              </a:rPr>
              <a:t>) and the way</a:t>
            </a:r>
            <a:r>
              <a:rPr lang="zh-TW" altLang="en-US" b="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would</a:t>
            </a:r>
            <a:r>
              <a:rPr lang="en-US" altLang="zh-TW" b="1" dirty="0">
                <a:solidFill>
                  <a:srgbClr val="FF0066"/>
                </a:solidFill>
                <a:latin typeface="Segoe Print" panose="02000600000000000000" pitchFamily="2" charset="0"/>
              </a:rPr>
              <a:t> and </a:t>
            </a:r>
            <a:r>
              <a:rPr lang="en-US" altLang="zh-TW" b="1" i="1" dirty="0">
                <a:solidFill>
                  <a:srgbClr val="FF0066"/>
                </a:solidFill>
                <a:latin typeface="Segoe Print" panose="02000600000000000000" pitchFamily="2" charset="0"/>
              </a:rPr>
              <a:t>used to </a:t>
            </a:r>
            <a:r>
              <a:rPr lang="en-US" altLang="zh-TW" b="1" dirty="0">
                <a:solidFill>
                  <a:srgbClr val="FF0066"/>
                </a:solidFill>
                <a:latin typeface="Segoe Print" panose="02000600000000000000" pitchFamily="2" charset="0"/>
              </a:rPr>
              <a:t>are used to evoke nostalgia for a time past.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33243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86</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xmlns="" id="{CBBA3E41-AEB4-4B80-A064-15311C3A1F08}"/>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Add descriptions to each sentence to help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reader build a mental image. Then exchange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sentences with your partner.</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732B2213-3A5C-4431-BE2F-9BD1464FC6CB}"/>
              </a:ext>
            </a:extLst>
          </p:cNvPr>
          <p:cNvSpPr/>
          <p:nvPr/>
        </p:nvSpPr>
        <p:spPr>
          <a:xfrm>
            <a:off x="652233" y="1153847"/>
            <a:ext cx="8122354" cy="4247317"/>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The village is in the forest.</a:t>
            </a:r>
          </a:p>
          <a:p>
            <a:pPr marL="360000" indent="-360000">
              <a:spcBef>
                <a:spcPts val="600"/>
              </a:spcBef>
            </a:pPr>
            <a:endParaRPr lang="en-US" altLang="zh-TW" sz="2000" dirty="0">
              <a:latin typeface="Calibri" panose="020F0502020204030204" pitchFamily="34" charset="0"/>
            </a:endParaRPr>
          </a:p>
          <a:p>
            <a:pPr marL="360000" indent="-360000">
              <a:spcBef>
                <a:spcPts val="600"/>
              </a:spcBef>
            </a:pPr>
            <a:r>
              <a:rPr lang="en-US" altLang="zh-TW" sz="2000" dirty="0">
                <a:latin typeface="Calibri" panose="020F0502020204030204" pitchFamily="34" charset="0"/>
              </a:rPr>
              <a:t>2 	The houses are small.</a:t>
            </a:r>
          </a:p>
          <a:p>
            <a:pPr marL="360000" indent="-360000">
              <a:spcBef>
                <a:spcPts val="600"/>
              </a:spcBef>
            </a:pPr>
            <a:endParaRPr lang="en-US" altLang="zh-TW" sz="2000" dirty="0">
              <a:latin typeface="Calibri" panose="020F0502020204030204" pitchFamily="34" charset="0"/>
            </a:endParaRPr>
          </a:p>
          <a:p>
            <a:pPr marL="360000" indent="-360000">
              <a:spcBef>
                <a:spcPts val="600"/>
              </a:spcBef>
            </a:pPr>
            <a:r>
              <a:rPr lang="en-US" altLang="zh-TW" sz="2000" dirty="0">
                <a:latin typeface="Calibri" panose="020F0502020204030204" pitchFamily="34" charset="0"/>
              </a:rPr>
              <a:t>3 	You can walk through the streets.</a:t>
            </a:r>
          </a:p>
          <a:p>
            <a:pPr marL="360000" indent="-360000">
              <a:spcBef>
                <a:spcPts val="600"/>
              </a:spcBef>
            </a:pPr>
            <a:endParaRPr lang="en-US" altLang="zh-TW" sz="2000" dirty="0">
              <a:latin typeface="Calibri" panose="020F0502020204030204" pitchFamily="34" charset="0"/>
            </a:endParaRPr>
          </a:p>
          <a:p>
            <a:pPr marL="360000" indent="-360000">
              <a:spcBef>
                <a:spcPts val="600"/>
              </a:spcBef>
            </a:pPr>
            <a:r>
              <a:rPr lang="en-US" altLang="zh-TW" sz="2000" dirty="0">
                <a:latin typeface="Calibri" panose="020F0502020204030204" pitchFamily="34" charset="0"/>
              </a:rPr>
              <a:t>4 	The village centre is full of people.</a:t>
            </a:r>
          </a:p>
          <a:p>
            <a:pPr marL="360000" indent="-360000">
              <a:spcBef>
                <a:spcPts val="600"/>
              </a:spcBef>
            </a:pPr>
            <a:endParaRPr lang="en-US" altLang="zh-TW" sz="2000" dirty="0">
              <a:latin typeface="Calibri" panose="020F0502020204030204" pitchFamily="34" charset="0"/>
            </a:endParaRPr>
          </a:p>
          <a:p>
            <a:pPr marL="360000" indent="-360000">
              <a:spcBef>
                <a:spcPts val="600"/>
              </a:spcBef>
            </a:pPr>
            <a:r>
              <a:rPr lang="en-US" altLang="zh-TW" sz="2000" dirty="0">
                <a:latin typeface="Calibri" panose="020F0502020204030204" pitchFamily="34" charset="0"/>
              </a:rPr>
              <a:t>5 	People are working everywhere you look.</a:t>
            </a:r>
          </a:p>
          <a:p>
            <a:pPr marL="360000" indent="-360000">
              <a:spcBef>
                <a:spcPts val="600"/>
              </a:spcBef>
            </a:pPr>
            <a:endParaRPr lang="en-US" altLang="zh-TW" sz="2000" dirty="0">
              <a:latin typeface="Calibri" panose="020F0502020204030204" pitchFamily="34" charset="0"/>
            </a:endParaRPr>
          </a:p>
          <a:p>
            <a:pPr marL="360000" indent="-360000">
              <a:spcBef>
                <a:spcPts val="600"/>
              </a:spcBef>
            </a:pPr>
            <a:r>
              <a:rPr lang="en-US" altLang="zh-TW" sz="2000" dirty="0">
                <a:latin typeface="Calibri" panose="020F0502020204030204" pitchFamily="34" charset="0"/>
              </a:rPr>
              <a:t>6 	From one building, you can hear music.</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xmlns="" id="{8D115B9A-590D-4CA2-BC57-F008D056D398}"/>
              </a:ext>
            </a:extLst>
          </p:cNvPr>
          <p:cNvSpPr/>
          <p:nvPr/>
        </p:nvSpPr>
        <p:spPr>
          <a:xfrm>
            <a:off x="1089441" y="2258492"/>
            <a:ext cx="7675179" cy="615553"/>
          </a:xfrm>
          <a:prstGeom prst="rect">
            <a:avLst/>
          </a:prstGeom>
        </p:spPr>
        <p:txBody>
          <a:bodyPr wrap="square">
            <a:spAutoFit/>
          </a:bodyPr>
          <a:lstStyle/>
          <a:p>
            <a:r>
              <a:rPr lang="en-US" altLang="zh-TW" sz="1700" b="1" dirty="0">
                <a:solidFill>
                  <a:srgbClr val="FF0066"/>
                </a:solidFill>
                <a:latin typeface="Segoe Print" panose="02000600000000000000" pitchFamily="2" charset="0"/>
              </a:rPr>
              <a:t>The old, elegant houses are so small you have to bend</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down to walk inside.</a:t>
            </a:r>
          </a:p>
        </p:txBody>
      </p:sp>
      <p:sp>
        <p:nvSpPr>
          <p:cNvPr id="7" name="矩形 6"/>
          <p:cNvSpPr/>
          <p:nvPr/>
        </p:nvSpPr>
        <p:spPr>
          <a:xfrm>
            <a:off x="1069988" y="1546168"/>
            <a:ext cx="6031149" cy="400110"/>
          </a:xfrm>
          <a:prstGeom prst="rect">
            <a:avLst/>
          </a:prstGeom>
        </p:spPr>
        <p:txBody>
          <a:bodyPr wrap="square">
            <a:spAutoFit/>
          </a:bodyPr>
          <a:lstStyle/>
          <a:p>
            <a:pPr marL="360000" indent="-360000">
              <a:spcBef>
                <a:spcPts val="600"/>
              </a:spcBef>
            </a:pPr>
            <a:r>
              <a:rPr lang="en-US" altLang="zh-TW" sz="2000" i="1" dirty="0">
                <a:solidFill>
                  <a:srgbClr val="0080FF"/>
                </a:solidFill>
                <a:latin typeface="Calibri" panose="020F0502020204030204" pitchFamily="34" charset="0"/>
              </a:rPr>
              <a:t>The tiny village is in the heart of the dense forest.</a:t>
            </a:r>
          </a:p>
        </p:txBody>
      </p:sp>
      <p:sp>
        <p:nvSpPr>
          <p:cNvPr id="9" name="矩形 8">
            <a:extLst>
              <a:ext uri="{FF2B5EF4-FFF2-40B4-BE49-F238E27FC236}">
                <a16:creationId xmlns:a16="http://schemas.microsoft.com/office/drawing/2014/main" xmlns="" id="{8D115B9A-590D-4CA2-BC57-F008D056D398}"/>
              </a:ext>
            </a:extLst>
          </p:cNvPr>
          <p:cNvSpPr/>
          <p:nvPr/>
        </p:nvSpPr>
        <p:spPr>
          <a:xfrm>
            <a:off x="1069988" y="2978339"/>
            <a:ext cx="7801638" cy="615553"/>
          </a:xfrm>
          <a:prstGeom prst="rect">
            <a:avLst/>
          </a:prstGeom>
        </p:spPr>
        <p:txBody>
          <a:bodyPr wrap="square">
            <a:spAutoFit/>
          </a:bodyPr>
          <a:lstStyle/>
          <a:p>
            <a:r>
              <a:rPr lang="en-US" altLang="zh-TW" sz="1700" b="1" dirty="0">
                <a:solidFill>
                  <a:srgbClr val="FF0066"/>
                </a:solidFill>
                <a:latin typeface="Segoe Print" panose="02000600000000000000" pitchFamily="2" charset="0"/>
              </a:rPr>
              <a:t>You can walk through the long, steep streets full of tiny</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shops selling traditional gifts.</a:t>
            </a:r>
          </a:p>
        </p:txBody>
      </p:sp>
      <p:sp>
        <p:nvSpPr>
          <p:cNvPr id="10" name="矩形 9">
            <a:extLst>
              <a:ext uri="{FF2B5EF4-FFF2-40B4-BE49-F238E27FC236}">
                <a16:creationId xmlns:a16="http://schemas.microsoft.com/office/drawing/2014/main" xmlns="" id="{8D115B9A-590D-4CA2-BC57-F008D056D398}"/>
              </a:ext>
            </a:extLst>
          </p:cNvPr>
          <p:cNvSpPr/>
          <p:nvPr/>
        </p:nvSpPr>
        <p:spPr>
          <a:xfrm>
            <a:off x="1042626" y="3883012"/>
            <a:ext cx="7714090"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The busy village centre is full of young people on their</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way to school.</a:t>
            </a:r>
          </a:p>
        </p:txBody>
      </p:sp>
      <p:sp>
        <p:nvSpPr>
          <p:cNvPr id="11" name="矩形 10">
            <a:extLst>
              <a:ext uri="{FF2B5EF4-FFF2-40B4-BE49-F238E27FC236}">
                <a16:creationId xmlns:a16="http://schemas.microsoft.com/office/drawing/2014/main" xmlns="" id="{8D115B9A-590D-4CA2-BC57-F008D056D398}"/>
              </a:ext>
            </a:extLst>
          </p:cNvPr>
          <p:cNvSpPr/>
          <p:nvPr/>
        </p:nvSpPr>
        <p:spPr>
          <a:xfrm>
            <a:off x="1042626" y="4526075"/>
            <a:ext cx="7013698" cy="615553"/>
          </a:xfrm>
          <a:prstGeom prst="rect">
            <a:avLst/>
          </a:prstGeom>
        </p:spPr>
        <p:txBody>
          <a:bodyPr wrap="square">
            <a:spAutoFit/>
          </a:bodyPr>
          <a:lstStyle/>
          <a:p>
            <a:r>
              <a:rPr lang="en-US" altLang="zh-TW" sz="1700" b="1" dirty="0">
                <a:solidFill>
                  <a:srgbClr val="FF0066"/>
                </a:solidFill>
                <a:latin typeface="Segoe Print" panose="02000600000000000000" pitchFamily="2" charset="0"/>
              </a:rPr>
              <a:t>People from all over the world are working in the</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market everywhere you look.</a:t>
            </a:r>
          </a:p>
        </p:txBody>
      </p:sp>
      <p:sp>
        <p:nvSpPr>
          <p:cNvPr id="12" name="矩形 11">
            <a:extLst>
              <a:ext uri="{FF2B5EF4-FFF2-40B4-BE49-F238E27FC236}">
                <a16:creationId xmlns:a16="http://schemas.microsoft.com/office/drawing/2014/main" xmlns="" id="{8D115B9A-590D-4CA2-BC57-F008D056D398}"/>
              </a:ext>
            </a:extLst>
          </p:cNvPr>
          <p:cNvSpPr/>
          <p:nvPr/>
        </p:nvSpPr>
        <p:spPr>
          <a:xfrm>
            <a:off x="1069988" y="5319885"/>
            <a:ext cx="7636267" cy="615553"/>
          </a:xfrm>
          <a:prstGeom prst="rect">
            <a:avLst/>
          </a:prstGeom>
        </p:spPr>
        <p:txBody>
          <a:bodyPr wrap="square">
            <a:spAutoFit/>
          </a:bodyPr>
          <a:lstStyle/>
          <a:p>
            <a:r>
              <a:rPr lang="en-US" altLang="zh-TW" sz="1700" b="1" dirty="0">
                <a:solidFill>
                  <a:srgbClr val="FF0066"/>
                </a:solidFill>
                <a:latin typeface="Segoe Print" panose="02000600000000000000" pitchFamily="2" charset="0"/>
              </a:rPr>
              <a:t>From one elegant building on the market square, you</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can hear the beautiful sound of classical music.</a:t>
            </a:r>
            <a:endParaRPr lang="zh-TW" altLang="en-US" sz="1700"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xmlns="" id="{8D115B9A-590D-4CA2-BC57-F008D056D398}"/>
              </a:ext>
            </a:extLst>
          </p:cNvPr>
          <p:cNvSpPr/>
          <p:nvPr/>
        </p:nvSpPr>
        <p:spPr>
          <a:xfrm>
            <a:off x="2130302" y="903105"/>
            <a:ext cx="2918353"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EXAMPLE ANSWERS</a:t>
            </a:r>
          </a:p>
        </p:txBody>
      </p:sp>
    </p:spTree>
    <p:extLst>
      <p:ext uri="{BB962C8B-B14F-4D97-AF65-F5344CB8AC3E}">
        <p14:creationId xmlns:p14="http://schemas.microsoft.com/office/powerpoint/2010/main" xmlns="" val="33243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left)">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wipe(left)">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wipe(left)">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build="p"/>
      <p:bldP spid="10" grpId="0" build="p"/>
      <p:bldP spid="11" grpId="0" build="p"/>
      <p:bldP spid="12" grpId="0" build="p"/>
      <p:bldP spid="1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7c-p. 86</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7C8247C5-B96C-435F-89C2-E01F03B5B1BD}"/>
              </a:ext>
            </a:extLst>
          </p:cNvPr>
          <p:cNvSpPr/>
          <p:nvPr/>
        </p:nvSpPr>
        <p:spPr>
          <a:xfrm>
            <a:off x="304909" y="930326"/>
            <a:ext cx="8489133"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Choose a place that you both know</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well and that is attractive to tourists. Plan and</a:t>
            </a:r>
            <a:r>
              <a:rPr lang="zh-TW" altLang="en-US" sz="2000" dirty="0">
                <a:latin typeface="Calibri" panose="020F0502020204030204" pitchFamily="34" charset="0"/>
                <a:cs typeface="Calibri" panose="020F0502020204030204" pitchFamily="34" charset="0"/>
              </a:rPr>
              <a:t> </a:t>
            </a:r>
            <a:r>
              <a:rPr lang="en-US" altLang="zh-TW" sz="2000" dirty="0" err="1">
                <a:latin typeface="Calibri" panose="020F0502020204030204" pitchFamily="34" charset="0"/>
                <a:cs typeface="Calibri" panose="020F0502020204030204" pitchFamily="34" charset="0"/>
              </a:rPr>
              <a:t>practise</a:t>
            </a:r>
            <a:r>
              <a:rPr lang="en-US" altLang="zh-TW" sz="2000" dirty="0">
                <a:latin typeface="Calibri" panose="020F0502020204030204" pitchFamily="34" charset="0"/>
                <a:cs typeface="Calibri" panose="020F0502020204030204" pitchFamily="34" charset="0"/>
              </a:rPr>
              <a:t> a short presentation to persuade people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to visit the destination. Use descriptions that help</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people to imagine the place. Talk about:</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xmlns=""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7" name="矩形 6">
            <a:extLst>
              <a:ext uri="{FF2B5EF4-FFF2-40B4-BE49-F238E27FC236}">
                <a16:creationId xmlns:a16="http://schemas.microsoft.com/office/drawing/2014/main" xmlns="" id="{3DE6A1B1-1EDB-4CAF-AD87-C1C3CCE7F102}"/>
              </a:ext>
            </a:extLst>
          </p:cNvPr>
          <p:cNvSpPr/>
          <p:nvPr/>
        </p:nvSpPr>
        <p:spPr>
          <a:xfrm>
            <a:off x="789982" y="4313128"/>
            <a:ext cx="8122353" cy="1092607"/>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 and finally, don’t leave the area without trying</a:t>
            </a:r>
            <a:r>
              <a:rPr lang="zh-TW" altLang="en-US" sz="2000" i="1" dirty="0">
                <a:solidFill>
                  <a:srgbClr val="0080FF"/>
                </a:solidFill>
                <a:latin typeface="Calibri" panose="020F0502020204030204" pitchFamily="34" charset="0"/>
              </a:rPr>
              <a:t> </a:t>
            </a:r>
            <a:r>
              <a:rPr lang="en-US" altLang="zh-TW" sz="2000" i="1" dirty="0">
                <a:solidFill>
                  <a:srgbClr val="0080FF"/>
                </a:solidFill>
                <a:latin typeface="Calibri" panose="020F0502020204030204" pitchFamily="34" charset="0"/>
              </a:rPr>
              <a:t>the food at the Golden Lion. It’s delicious and</a:t>
            </a:r>
            <a:r>
              <a:rPr lang="zh-TW" altLang="en-US" sz="2000" i="1" dirty="0">
                <a:solidFill>
                  <a:srgbClr val="0080FF"/>
                </a:solidFill>
                <a:latin typeface="Calibri" panose="020F0502020204030204" pitchFamily="34" charset="0"/>
              </a:rPr>
              <a:t> </a:t>
            </a:r>
            <a:r>
              <a:rPr lang="en-US" altLang="zh-TW" sz="2000" i="1" dirty="0">
                <a:solidFill>
                  <a:srgbClr val="0080FF"/>
                </a:solidFill>
                <a:latin typeface="Calibri" panose="020F0502020204030204" pitchFamily="34" charset="0"/>
              </a:rPr>
              <a:t>not expensive.</a:t>
            </a:r>
          </a:p>
          <a:p>
            <a:pPr marL="360363" indent="-360363">
              <a:spcBef>
                <a:spcPts val="600"/>
              </a:spcBef>
            </a:pPr>
            <a:r>
              <a:rPr lang="en-US" altLang="zh-TW" sz="2000" i="1" dirty="0">
                <a:solidFill>
                  <a:srgbClr val="0080FF"/>
                </a:solidFill>
                <a:latin typeface="Calibri" panose="020F0502020204030204" pitchFamily="34" charset="0"/>
              </a:rPr>
              <a:t>B: 	Can you tell me what kind of restaurant the</a:t>
            </a:r>
            <a:r>
              <a:rPr lang="zh-TW" altLang="en-US" sz="2000" i="1" dirty="0">
                <a:solidFill>
                  <a:srgbClr val="0080FF"/>
                </a:solidFill>
                <a:latin typeface="Calibri" panose="020F0502020204030204" pitchFamily="34" charset="0"/>
              </a:rPr>
              <a:t> </a:t>
            </a:r>
            <a:r>
              <a:rPr lang="en-US" altLang="zh-TW" sz="2000" i="1" dirty="0">
                <a:solidFill>
                  <a:srgbClr val="0080FF"/>
                </a:solidFill>
                <a:latin typeface="Calibri" panose="020F0502020204030204" pitchFamily="34" charset="0"/>
              </a:rPr>
              <a:t>Golden Lion is?</a:t>
            </a:r>
          </a:p>
        </p:txBody>
      </p:sp>
      <p:sp>
        <p:nvSpPr>
          <p:cNvPr id="8" name="矩形 7">
            <a:extLst>
              <a:ext uri="{FF2B5EF4-FFF2-40B4-BE49-F238E27FC236}">
                <a16:creationId xmlns:a16="http://schemas.microsoft.com/office/drawing/2014/main" xmlns="" id="{8C8B22F8-31FF-43DB-B103-D580A15C2453}"/>
              </a:ext>
            </a:extLst>
          </p:cNvPr>
          <p:cNvSpPr/>
          <p:nvPr/>
        </p:nvSpPr>
        <p:spPr>
          <a:xfrm>
            <a:off x="324364" y="353430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small groups. Give your presentation.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Ask and answer follow-up questions.</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xmlns="" id="{874C6BA4-09F1-4643-8368-7CD6366E524F}"/>
              </a:ext>
            </a:extLst>
          </p:cNvPr>
          <p:cNvSpPr/>
          <p:nvPr/>
        </p:nvSpPr>
        <p:spPr>
          <a:xfrm>
            <a:off x="692368" y="2307894"/>
            <a:ext cx="8111989" cy="1169551"/>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 	the best things to see</a:t>
            </a:r>
          </a:p>
          <a:p>
            <a:pPr marL="360363" indent="-360363">
              <a:spcBef>
                <a:spcPts val="600"/>
              </a:spcBef>
            </a:pPr>
            <a:r>
              <a:rPr lang="en-US" altLang="zh-TW" sz="2000" dirty="0">
                <a:latin typeface="Calibri" panose="020F0502020204030204" pitchFamily="34" charset="0"/>
                <a:cs typeface="Calibri" panose="020F0502020204030204" pitchFamily="34" charset="0"/>
              </a:rPr>
              <a:t>• 	the best things to do</a:t>
            </a:r>
          </a:p>
          <a:p>
            <a:pPr marL="360363" indent="-360363">
              <a:spcBef>
                <a:spcPts val="600"/>
              </a:spcBef>
            </a:pPr>
            <a:r>
              <a:rPr lang="en-US" altLang="zh-TW" sz="2000" dirty="0">
                <a:latin typeface="Calibri" panose="020F0502020204030204" pitchFamily="34" charset="0"/>
                <a:cs typeface="Calibri" panose="020F0502020204030204" pitchFamily="34" charset="0"/>
              </a:rPr>
              <a:t>• 	the best places to eat</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867812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E99991C3-F504-40A5-8558-11506C3EFCB7}"/>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t> </a:t>
            </a:r>
            <a:r>
              <a:rPr lang="en-US" altLang="zh-TW" sz="2000" dirty="0">
                <a:latin typeface="Calibri" panose="020F0502020204030204" pitchFamily="34" charset="0"/>
                <a:cs typeface="Calibri" panose="020F0502020204030204" pitchFamily="34" charset="0"/>
              </a:rPr>
              <a:t>Work in groups. Discuss the questions.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7-p. 81</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AC0F971C-7D34-4E48-9E93-878CB6BF98A6}"/>
              </a:ext>
            </a:extLst>
          </p:cNvPr>
          <p:cNvSpPr/>
          <p:nvPr/>
        </p:nvSpPr>
        <p:spPr>
          <a:xfrm>
            <a:off x="644809" y="935750"/>
            <a:ext cx="8160182" cy="1477328"/>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Which room do you spend most time in at home?</a:t>
            </a:r>
          </a:p>
          <a:p>
            <a:pPr marL="363538" indent="-363538">
              <a:spcBef>
                <a:spcPts val="600"/>
              </a:spcBef>
            </a:pPr>
            <a:r>
              <a:rPr lang="en-US" altLang="zh-TW" sz="2000" dirty="0">
                <a:latin typeface="Calibri" panose="020F0502020204030204" pitchFamily="34" charset="0"/>
              </a:rPr>
              <a:t>2 	How do different family members use different rooms?</a:t>
            </a:r>
          </a:p>
          <a:p>
            <a:pPr marL="363538" indent="-363538">
              <a:spcBef>
                <a:spcPts val="600"/>
              </a:spcBef>
            </a:pPr>
            <a:r>
              <a:rPr lang="en-US" altLang="zh-TW" sz="2000" dirty="0">
                <a:latin typeface="Calibri" panose="020F0502020204030204" pitchFamily="34" charset="0"/>
              </a:rPr>
              <a:t>3 	Do you consider your home a private place, just for family? Or do you often have friends round?</a:t>
            </a:r>
            <a:endParaRPr lang="zh-TW" altLang="en-US" sz="2000" dirty="0">
              <a:latin typeface="Calibri" panose="020F0502020204030204" pitchFamily="34" charset="0"/>
            </a:endParaRPr>
          </a:p>
        </p:txBody>
      </p:sp>
      <p:sp>
        <p:nvSpPr>
          <p:cNvPr id="14" name="矩形 13">
            <a:extLst>
              <a:ext uri="{FF2B5EF4-FFF2-40B4-BE49-F238E27FC236}">
                <a16:creationId xmlns:a16="http://schemas.microsoft.com/office/drawing/2014/main" xmlns="" id="{3F2633EE-7264-4168-9BAE-286A6F0D6132}"/>
              </a:ext>
            </a:extLst>
          </p:cNvPr>
          <p:cNvSpPr/>
          <p:nvPr/>
        </p:nvSpPr>
        <p:spPr>
          <a:xfrm>
            <a:off x="982036" y="2413126"/>
            <a:ext cx="6488806"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5" y="71931"/>
            <a:ext cx="8206323"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7a</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Before New York</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327083" y="1776184"/>
            <a:ext cx="829162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What kind of a place is New York? Try to describe New York in three words.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82</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xmlns="" id="{DE1F8715-5851-4BBC-A0C2-A42C8BAC8C8D}"/>
              </a:ext>
            </a:extLst>
          </p:cNvPr>
          <p:cNvSpPr/>
          <p:nvPr/>
        </p:nvSpPr>
        <p:spPr>
          <a:xfrm>
            <a:off x="327485" y="1097389"/>
            <a:ext cx="85818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r>
              <a:rPr lang="en-US" altLang="zh-TW" sz="3200" b="1" dirty="0"/>
              <a:t>  </a:t>
            </a:r>
            <a:r>
              <a:rPr lang="en-US" altLang="zh-TW" sz="3200" b="1" dirty="0">
                <a:solidFill>
                  <a:schemeClr val="tx1">
                    <a:lumMod val="65000"/>
                    <a:lumOff val="35000"/>
                  </a:schemeClr>
                </a:solidFill>
                <a:latin typeface="Calibri" panose="020F0502020204030204" pitchFamily="34" charset="0"/>
              </a:rPr>
              <a:t>in the city</a:t>
            </a:r>
            <a:endParaRPr lang="zh-TW" altLang="en-US" sz="3200" b="1" dirty="0">
              <a:solidFill>
                <a:schemeClr val="tx1">
                  <a:lumMod val="65000"/>
                  <a:lumOff val="35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xmlns="" id="{76E68D4F-6CCD-4F32-AA9F-C69102300207}"/>
              </a:ext>
            </a:extLst>
          </p:cNvPr>
          <p:cNvSpPr/>
          <p:nvPr/>
        </p:nvSpPr>
        <p:spPr>
          <a:xfrm>
            <a:off x="707154" y="2598665"/>
            <a:ext cx="7866587" cy="1277273"/>
          </a:xfrm>
          <a:prstGeom prst="rect">
            <a:avLst/>
          </a:prstGeom>
        </p:spPr>
        <p:txBody>
          <a:bodyPr wrap="square">
            <a:spAutoFit/>
          </a:bodyPr>
          <a:lstStyle/>
          <a:p>
            <a:pPr indent="-358775">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busy, noisy, world-famous, exciting, crowded, international, cosmopolitan, dangerous, high-rise, nonstop, an exciting place, a cosmopolitan city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wipe(left)">
                                      <p:cBhvr>
                                        <p:cTn id="12"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82</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with these words. Which sentences do you think are true of New York?</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xmlns="" id="{D1FB5A0E-9DC1-494A-8BF9-C5883AAD804E}"/>
              </a:ext>
            </a:extLst>
          </p:cNvPr>
          <p:cNvSpPr/>
          <p:nvPr/>
        </p:nvSpPr>
        <p:spPr>
          <a:xfrm>
            <a:off x="648353" y="1933420"/>
            <a:ext cx="8116505" cy="3400931"/>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There’s an excellent _______________ system to get you around the city.</a:t>
            </a:r>
          </a:p>
          <a:p>
            <a:pPr marL="360000" indent="-360000">
              <a:spcBef>
                <a:spcPts val="600"/>
              </a:spcBef>
            </a:pPr>
            <a:r>
              <a:rPr lang="en-US" altLang="zh-TW" sz="2000" dirty="0">
                <a:latin typeface="Calibri" panose="020F0502020204030204" pitchFamily="34" charset="0"/>
              </a:rPr>
              <a:t>2 	It’s got an important business and _____________ district.</a:t>
            </a:r>
          </a:p>
          <a:p>
            <a:pPr marL="360000" indent="-360000">
              <a:spcBef>
                <a:spcPts val="600"/>
              </a:spcBef>
            </a:pPr>
            <a:r>
              <a:rPr lang="en-US" altLang="zh-TW" sz="2000" dirty="0">
                <a:latin typeface="Calibri" panose="020F0502020204030204" pitchFamily="34" charset="0"/>
              </a:rPr>
              <a:t>3 	It’s one of the most _____________ places you can live, with few open spaces.</a:t>
            </a:r>
          </a:p>
          <a:p>
            <a:pPr marL="360000" indent="-360000">
              <a:spcBef>
                <a:spcPts val="600"/>
              </a:spcBef>
            </a:pPr>
            <a:r>
              <a:rPr lang="en-US" altLang="zh-TW" sz="2000" dirty="0">
                <a:latin typeface="Calibri" panose="020F0502020204030204" pitchFamily="34" charset="0"/>
              </a:rPr>
              <a:t>4 	The views from the _____________ are spectacular, especially at night.</a:t>
            </a:r>
          </a:p>
          <a:p>
            <a:pPr marL="360000" indent="-360000">
              <a:spcBef>
                <a:spcPts val="600"/>
              </a:spcBef>
            </a:pPr>
            <a:r>
              <a:rPr lang="en-US" altLang="zh-TW" sz="2000" dirty="0">
                <a:latin typeface="Calibri" panose="020F0502020204030204" pitchFamily="34" charset="0"/>
              </a:rPr>
              <a:t>5 	There’s lots to do, both for tourists and _____________.</a:t>
            </a:r>
          </a:p>
          <a:p>
            <a:pPr marL="360000" indent="-360000">
              <a:spcBef>
                <a:spcPts val="600"/>
              </a:spcBef>
            </a:pPr>
            <a:r>
              <a:rPr lang="en-US" altLang="zh-TW" sz="2000" dirty="0">
                <a:latin typeface="Calibri" panose="020F0502020204030204" pitchFamily="34" charset="0"/>
              </a:rPr>
              <a:t>6 	Some _________________ are more dangerous than others.</a:t>
            </a:r>
          </a:p>
          <a:p>
            <a:pPr marL="360000" indent="-360000">
              <a:spcBef>
                <a:spcPts val="600"/>
              </a:spcBef>
            </a:pPr>
            <a:r>
              <a:rPr lang="en-US" altLang="zh-TW" sz="2000" dirty="0">
                <a:latin typeface="Calibri" panose="020F0502020204030204" pitchFamily="34" charset="0"/>
              </a:rPr>
              <a:t>7 	The _____________ is exciting and lively.</a:t>
            </a:r>
          </a:p>
          <a:p>
            <a:pPr marL="360000" indent="-360000">
              <a:spcBef>
                <a:spcPts val="600"/>
              </a:spcBef>
            </a:pPr>
            <a:r>
              <a:rPr lang="en-US" altLang="zh-TW" sz="2000" dirty="0">
                <a:latin typeface="Calibri" panose="020F0502020204030204" pitchFamily="34" charset="0"/>
              </a:rPr>
              <a:t>8 	The streets divide the city into _____________.</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xmlns="" id="{4F8AF148-F4EF-4360-9BE3-E3A359116E94}"/>
              </a:ext>
            </a:extLst>
          </p:cNvPr>
          <p:cNvSpPr/>
          <p:nvPr/>
        </p:nvSpPr>
        <p:spPr>
          <a:xfrm>
            <a:off x="3127245" y="1968030"/>
            <a:ext cx="210867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public transport</a:t>
            </a:r>
          </a:p>
        </p:txBody>
      </p:sp>
      <p:sp>
        <p:nvSpPr>
          <p:cNvPr id="9" name="矩形 8">
            <a:extLst>
              <a:ext uri="{FF2B5EF4-FFF2-40B4-BE49-F238E27FC236}">
                <a16:creationId xmlns:a16="http://schemas.microsoft.com/office/drawing/2014/main" xmlns="" id="{4F8AF148-F4EF-4360-9BE3-E3A359116E94}"/>
              </a:ext>
            </a:extLst>
          </p:cNvPr>
          <p:cNvSpPr/>
          <p:nvPr/>
        </p:nvSpPr>
        <p:spPr>
          <a:xfrm>
            <a:off x="4890714" y="2336163"/>
            <a:ext cx="129064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financial</a:t>
            </a:r>
          </a:p>
        </p:txBody>
      </p:sp>
      <p:sp>
        <p:nvSpPr>
          <p:cNvPr id="10" name="矩形 9">
            <a:extLst>
              <a:ext uri="{FF2B5EF4-FFF2-40B4-BE49-F238E27FC236}">
                <a16:creationId xmlns:a16="http://schemas.microsoft.com/office/drawing/2014/main" xmlns="" id="{4F8AF148-F4EF-4360-9BE3-E3A359116E94}"/>
              </a:ext>
            </a:extLst>
          </p:cNvPr>
          <p:cNvSpPr/>
          <p:nvPr/>
        </p:nvSpPr>
        <p:spPr>
          <a:xfrm>
            <a:off x="3384099" y="2746888"/>
            <a:ext cx="118790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built-up</a:t>
            </a:r>
          </a:p>
        </p:txBody>
      </p:sp>
      <p:sp>
        <p:nvSpPr>
          <p:cNvPr id="11" name="矩形 10">
            <a:extLst>
              <a:ext uri="{FF2B5EF4-FFF2-40B4-BE49-F238E27FC236}">
                <a16:creationId xmlns:a16="http://schemas.microsoft.com/office/drawing/2014/main" xmlns="" id="{4F8AF148-F4EF-4360-9BE3-E3A359116E94}"/>
              </a:ext>
            </a:extLst>
          </p:cNvPr>
          <p:cNvSpPr/>
          <p:nvPr/>
        </p:nvSpPr>
        <p:spPr>
          <a:xfrm>
            <a:off x="3147793" y="3414974"/>
            <a:ext cx="157831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skyscrapers</a:t>
            </a:r>
          </a:p>
        </p:txBody>
      </p:sp>
      <p:sp>
        <p:nvSpPr>
          <p:cNvPr id="13" name="矩形 12">
            <a:extLst>
              <a:ext uri="{FF2B5EF4-FFF2-40B4-BE49-F238E27FC236}">
                <a16:creationId xmlns:a16="http://schemas.microsoft.com/office/drawing/2014/main" xmlns="" id="{4F8AF148-F4EF-4360-9BE3-E3A359116E94}"/>
              </a:ext>
            </a:extLst>
          </p:cNvPr>
          <p:cNvSpPr/>
          <p:nvPr/>
        </p:nvSpPr>
        <p:spPr>
          <a:xfrm>
            <a:off x="5341827" y="3795653"/>
            <a:ext cx="140365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residents</a:t>
            </a:r>
          </a:p>
        </p:txBody>
      </p:sp>
      <p:sp>
        <p:nvSpPr>
          <p:cNvPr id="14" name="矩形 13">
            <a:extLst>
              <a:ext uri="{FF2B5EF4-FFF2-40B4-BE49-F238E27FC236}">
                <a16:creationId xmlns:a16="http://schemas.microsoft.com/office/drawing/2014/main" xmlns="" id="{4F8AF148-F4EF-4360-9BE3-E3A359116E94}"/>
              </a:ext>
            </a:extLst>
          </p:cNvPr>
          <p:cNvSpPr/>
          <p:nvPr/>
        </p:nvSpPr>
        <p:spPr>
          <a:xfrm>
            <a:off x="1760782" y="4164985"/>
            <a:ext cx="2108673" cy="369332"/>
          </a:xfrm>
          <a:prstGeom prst="rect">
            <a:avLst/>
          </a:prstGeom>
        </p:spPr>
        <p:txBody>
          <a:bodyPr wrap="square">
            <a:spAutoFit/>
          </a:bodyPr>
          <a:lstStyle/>
          <a:p>
            <a:r>
              <a:rPr lang="en-US" altLang="zh-TW" b="1" dirty="0" err="1">
                <a:solidFill>
                  <a:srgbClr val="FF0066"/>
                </a:solidFill>
                <a:latin typeface="Segoe Print" panose="02000600000000000000" pitchFamily="2" charset="0"/>
              </a:rPr>
              <a:t>neighbourhoods</a:t>
            </a:r>
            <a:endParaRPr lang="en-US" altLang="zh-TW"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xmlns="" id="{4F8AF148-F4EF-4360-9BE3-E3A359116E94}"/>
              </a:ext>
            </a:extLst>
          </p:cNvPr>
          <p:cNvSpPr/>
          <p:nvPr/>
        </p:nvSpPr>
        <p:spPr>
          <a:xfrm>
            <a:off x="1586056" y="4585653"/>
            <a:ext cx="1610855"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atmosphere</a:t>
            </a:r>
          </a:p>
        </p:txBody>
      </p:sp>
      <p:sp>
        <p:nvSpPr>
          <p:cNvPr id="16" name="矩形 15">
            <a:extLst>
              <a:ext uri="{FF2B5EF4-FFF2-40B4-BE49-F238E27FC236}">
                <a16:creationId xmlns:a16="http://schemas.microsoft.com/office/drawing/2014/main" xmlns="" id="{4F8AF148-F4EF-4360-9BE3-E3A359116E94}"/>
              </a:ext>
            </a:extLst>
          </p:cNvPr>
          <p:cNvSpPr/>
          <p:nvPr/>
        </p:nvSpPr>
        <p:spPr>
          <a:xfrm>
            <a:off x="4701180" y="4939422"/>
            <a:ext cx="98241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blocks</a:t>
            </a:r>
          </a:p>
        </p:txBody>
      </p:sp>
      <p:pic>
        <p:nvPicPr>
          <p:cNvPr id="4098" name="Picture 2"/>
          <p:cNvPicPr>
            <a:picLocks noChangeAspect="1" noChangeArrowheads="1"/>
          </p:cNvPicPr>
          <p:nvPr/>
        </p:nvPicPr>
        <p:blipFill>
          <a:blip r:embed="rId2" cstate="print"/>
          <a:srcRect/>
          <a:stretch>
            <a:fillRect/>
          </a:stretch>
        </p:blipFill>
        <p:spPr bwMode="auto">
          <a:xfrm>
            <a:off x="780836" y="1113178"/>
            <a:ext cx="7006976" cy="669945"/>
          </a:xfrm>
          <a:prstGeom prst="rect">
            <a:avLst/>
          </a:prstGeom>
          <a:noFill/>
          <a:ln w="9525">
            <a:noFill/>
            <a:miter lim="800000"/>
            <a:headEnd/>
            <a:tailEnd/>
          </a:ln>
        </p:spPr>
      </p:pic>
      <p:sp>
        <p:nvSpPr>
          <p:cNvPr id="18" name="矩形 17">
            <a:extLst>
              <a:ext uri="{FF2B5EF4-FFF2-40B4-BE49-F238E27FC236}">
                <a16:creationId xmlns:a16="http://schemas.microsoft.com/office/drawing/2014/main" xmlns="" id="{4F8AF148-F4EF-4360-9BE3-E3A359116E94}"/>
              </a:ext>
            </a:extLst>
          </p:cNvPr>
          <p:cNvSpPr/>
          <p:nvPr/>
        </p:nvSpPr>
        <p:spPr>
          <a:xfrm>
            <a:off x="1014671" y="5283157"/>
            <a:ext cx="697862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Arguably, all the sentences are true of New York.</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27349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left)">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wipe(left)">
                                      <p:cBhvr>
                                        <p:cTn id="32" dur="500"/>
                                        <p:tgtEl>
                                          <p:spTgt spid="1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wipe(left)">
                                      <p:cBhvr>
                                        <p:cTn id="37" dur="500"/>
                                        <p:tgtEl>
                                          <p:spTgt spid="1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left)">
                                      <p:cBhvr>
                                        <p:cTn id="42" dur="500"/>
                                        <p:tgtEl>
                                          <p:spTgt spid="1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1" grpId="0" build="p"/>
      <p:bldP spid="13" grpId="0" build="p"/>
      <p:bldP spid="14" grpId="0" build="p"/>
      <p:bldP spid="15" grpId="0" build="p"/>
      <p:bldP spid="16" grpId="0" build="p"/>
      <p:bldP spid="1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82</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B122EFE6-04A0-444B-8685-F501D11979C1}"/>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t>Write sentences about places you know with the words</a:t>
            </a:r>
            <a:r>
              <a:rPr lang="zh-TW" altLang="en-US" sz="2000" dirty="0"/>
              <a:t> </a:t>
            </a:r>
            <a:r>
              <a:rPr lang="en-US" altLang="zh-TW" sz="2000" dirty="0"/>
              <a:t>from Exercise 2.</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xmlns="" id="{4F8AF148-F4EF-4360-9BE3-E3A359116E94}"/>
              </a:ext>
            </a:extLst>
          </p:cNvPr>
          <p:cNvSpPr/>
          <p:nvPr/>
        </p:nvSpPr>
        <p:spPr>
          <a:xfrm>
            <a:off x="633792" y="949164"/>
            <a:ext cx="8160250" cy="2339102"/>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dirty="0">
                <a:solidFill>
                  <a:srgbClr val="FF0066"/>
                </a:solidFill>
                <a:latin typeface="Segoe Print" panose="02000600000000000000" pitchFamily="2" charset="0"/>
              </a:rPr>
              <a:t>In the city centre, the </a:t>
            </a:r>
            <a:r>
              <a:rPr lang="en-US" altLang="zh-TW" b="1" dirty="0">
                <a:solidFill>
                  <a:srgbClr val="FF0066"/>
                </a:solidFill>
                <a:latin typeface="Segoe Print" panose="02000600000000000000" pitchFamily="2" charset="0"/>
              </a:rPr>
              <a:t>atmosphere</a:t>
            </a:r>
            <a:r>
              <a:rPr lang="en-US" altLang="zh-TW" dirty="0">
                <a:solidFill>
                  <a:srgbClr val="FF0066"/>
                </a:solidFill>
                <a:latin typeface="Segoe Print" panose="02000600000000000000" pitchFamily="2" charset="0"/>
              </a:rPr>
              <a:t> in the restaurants is</a:t>
            </a:r>
            <a:r>
              <a:rPr lang="zh-TW" altLang="en-US" dirty="0">
                <a:solidFill>
                  <a:srgbClr val="FF0066"/>
                </a:solidFill>
                <a:latin typeface="Segoe Print" panose="02000600000000000000" pitchFamily="2" charset="0"/>
              </a:rPr>
              <a:t> </a:t>
            </a:r>
            <a:r>
              <a:rPr lang="en-US" altLang="zh-TW" dirty="0">
                <a:solidFill>
                  <a:srgbClr val="FF0066"/>
                </a:solidFill>
                <a:latin typeface="Segoe Print" panose="02000600000000000000" pitchFamily="2" charset="0"/>
              </a:rPr>
              <a:t>exciting and cosmopolitan.</a:t>
            </a:r>
          </a:p>
          <a:p>
            <a:pPr>
              <a:spcBef>
                <a:spcPts val="600"/>
              </a:spcBef>
            </a:pPr>
            <a:r>
              <a:rPr lang="en-US" altLang="zh-TW" dirty="0">
                <a:solidFill>
                  <a:srgbClr val="FF0066"/>
                </a:solidFill>
                <a:latin typeface="Segoe Print" panose="02000600000000000000" pitchFamily="2" charset="0"/>
              </a:rPr>
              <a:t>There’s an extensive </a:t>
            </a:r>
            <a:r>
              <a:rPr lang="en-US" altLang="zh-TW" b="1" dirty="0">
                <a:solidFill>
                  <a:srgbClr val="FF0066"/>
                </a:solidFill>
                <a:latin typeface="Segoe Print" panose="02000600000000000000" pitchFamily="2" charset="0"/>
              </a:rPr>
              <a:t>public transport </a:t>
            </a:r>
            <a:r>
              <a:rPr lang="en-US" altLang="zh-TW" dirty="0">
                <a:solidFill>
                  <a:srgbClr val="FF0066"/>
                </a:solidFill>
                <a:latin typeface="Segoe Print" panose="02000600000000000000" pitchFamily="2" charset="0"/>
              </a:rPr>
              <a:t>system – there are</a:t>
            </a:r>
            <a:r>
              <a:rPr lang="zh-TW" altLang="en-US" dirty="0">
                <a:solidFill>
                  <a:srgbClr val="FF0066"/>
                </a:solidFill>
                <a:latin typeface="Segoe Print" panose="02000600000000000000" pitchFamily="2" charset="0"/>
              </a:rPr>
              <a:t> </a:t>
            </a:r>
            <a:r>
              <a:rPr lang="en-US" altLang="zh-TW" dirty="0">
                <a:solidFill>
                  <a:srgbClr val="FF0066"/>
                </a:solidFill>
                <a:latin typeface="Segoe Print" panose="02000600000000000000" pitchFamily="2" charset="0"/>
              </a:rPr>
              <a:t>trams and buses to all the suburbs.</a:t>
            </a:r>
          </a:p>
          <a:p>
            <a:pPr>
              <a:spcBef>
                <a:spcPts val="600"/>
              </a:spcBef>
            </a:pPr>
            <a:r>
              <a:rPr lang="en-US" altLang="zh-TW" dirty="0">
                <a:solidFill>
                  <a:srgbClr val="FF0066"/>
                </a:solidFill>
                <a:latin typeface="Segoe Print" panose="02000600000000000000" pitchFamily="2" charset="0"/>
              </a:rPr>
              <a:t>My capital city has got a new </a:t>
            </a:r>
            <a:r>
              <a:rPr lang="en-US" altLang="zh-TW" b="1" dirty="0">
                <a:solidFill>
                  <a:srgbClr val="FF0066"/>
                </a:solidFill>
                <a:latin typeface="Segoe Print" panose="02000600000000000000" pitchFamily="2" charset="0"/>
              </a:rPr>
              <a:t>financial</a:t>
            </a:r>
            <a:r>
              <a:rPr lang="en-US" altLang="zh-TW" dirty="0">
                <a:solidFill>
                  <a:srgbClr val="FF0066"/>
                </a:solidFill>
                <a:latin typeface="Segoe Print" panose="02000600000000000000" pitchFamily="2" charset="0"/>
              </a:rPr>
              <a:t> district.</a:t>
            </a:r>
          </a:p>
          <a:p>
            <a:pPr>
              <a:spcBef>
                <a:spcPts val="600"/>
              </a:spcBef>
            </a:pPr>
            <a:r>
              <a:rPr lang="en-US" altLang="zh-TW" dirty="0">
                <a:solidFill>
                  <a:srgbClr val="FF0066"/>
                </a:solidFill>
                <a:latin typeface="Segoe Print" panose="02000600000000000000" pitchFamily="2" charset="0"/>
              </a:rPr>
              <a:t>The </a:t>
            </a:r>
            <a:r>
              <a:rPr lang="en-US" altLang="zh-TW" b="1" dirty="0" err="1">
                <a:solidFill>
                  <a:srgbClr val="FF0066"/>
                </a:solidFill>
                <a:latin typeface="Segoe Print" panose="02000600000000000000" pitchFamily="2" charset="0"/>
              </a:rPr>
              <a:t>neighbourhoods</a:t>
            </a:r>
            <a:r>
              <a:rPr lang="en-US" altLang="zh-TW" dirty="0">
                <a:solidFill>
                  <a:srgbClr val="FF0066"/>
                </a:solidFill>
                <a:latin typeface="Segoe Print" panose="02000600000000000000" pitchFamily="2" charset="0"/>
              </a:rPr>
              <a:t> in the north are crowded and dangerous.</a:t>
            </a:r>
          </a:p>
        </p:txBody>
      </p:sp>
    </p:spTree>
    <p:extLst>
      <p:ext uri="{BB962C8B-B14F-4D97-AF65-F5344CB8AC3E}">
        <p14:creationId xmlns:p14="http://schemas.microsoft.com/office/powerpoint/2010/main" xmlns="" val="27349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7a-p. 82</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b="1" dirty="0">
              <a:solidFill>
                <a:srgbClr val="E60000"/>
              </a:solidFill>
              <a:latin typeface="Calibri" panose="020F0502020204030204" pitchFamily="34" charset="0"/>
            </a:endParaRPr>
          </a:p>
        </p:txBody>
      </p:sp>
      <p:sp>
        <p:nvSpPr>
          <p:cNvPr id="13" name="矩形 12">
            <a:extLst>
              <a:ext uri="{FF2B5EF4-FFF2-40B4-BE49-F238E27FC236}">
                <a16:creationId xmlns:a16="http://schemas.microsoft.com/office/drawing/2014/main" xmlns="" id="{91F616D3-5631-4CD1-9ECD-79398BB78625}"/>
              </a:ext>
            </a:extLst>
          </p:cNvPr>
          <p:cNvSpPr/>
          <p:nvPr/>
        </p:nvSpPr>
        <p:spPr>
          <a:xfrm>
            <a:off x="295182" y="93200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Discuss the questions.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Then read the article </a:t>
            </a:r>
            <a:r>
              <a:rPr lang="en-US" altLang="zh-TW" sz="2000" i="1" dirty="0">
                <a:latin typeface="Calibri" panose="020F0502020204030204" pitchFamily="34" charset="0"/>
                <a:cs typeface="Calibri" panose="020F0502020204030204" pitchFamily="34" charset="0"/>
              </a:rPr>
              <a:t>Before New York</a:t>
            </a:r>
            <a:r>
              <a:rPr lang="zh-TW" altLang="en-US" sz="2000" i="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and check your ideas.</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xmlns="" id="{D1FB5A0E-9DC1-494A-8BF9-C5883AAD804E}"/>
              </a:ext>
            </a:extLst>
          </p:cNvPr>
          <p:cNvSpPr/>
          <p:nvPr/>
        </p:nvSpPr>
        <p:spPr>
          <a:xfrm>
            <a:off x="667809" y="1758322"/>
            <a:ext cx="8116505" cy="1477328"/>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What do you think the area that</a:t>
            </a:r>
            <a:r>
              <a:rPr lang="zh-TW" altLang="en-US" sz="2000" dirty="0">
                <a:latin typeface="Calibri" panose="020F0502020204030204" pitchFamily="34" charset="0"/>
              </a:rPr>
              <a:t> </a:t>
            </a:r>
            <a:r>
              <a:rPr lang="en-US" altLang="zh-TW" sz="2000" dirty="0">
                <a:latin typeface="Calibri" panose="020F0502020204030204" pitchFamily="34" charset="0"/>
              </a:rPr>
              <a:t>is now New York was like before</a:t>
            </a:r>
            <a:r>
              <a:rPr lang="zh-TW" altLang="en-US" sz="2000" dirty="0">
                <a:latin typeface="Calibri" panose="020F0502020204030204" pitchFamily="34" charset="0"/>
              </a:rPr>
              <a:t> </a:t>
            </a:r>
            <a:r>
              <a:rPr lang="en-US" altLang="zh-TW" sz="2000" dirty="0">
                <a:latin typeface="Calibri" panose="020F0502020204030204" pitchFamily="34" charset="0"/>
              </a:rPr>
              <a:t>the city was built?</a:t>
            </a:r>
          </a:p>
          <a:p>
            <a:pPr marL="360000" indent="-360000">
              <a:spcBef>
                <a:spcPts val="600"/>
              </a:spcBef>
            </a:pPr>
            <a:r>
              <a:rPr lang="en-US" altLang="zh-TW" sz="2000" dirty="0">
                <a:latin typeface="Calibri" panose="020F0502020204030204" pitchFamily="34" charset="0"/>
              </a:rPr>
              <a:t>2 	What kind of people do you</a:t>
            </a:r>
            <a:r>
              <a:rPr lang="zh-TW" altLang="en-US" sz="2000" dirty="0">
                <a:latin typeface="Calibri" panose="020F0502020204030204" pitchFamily="34" charset="0"/>
              </a:rPr>
              <a:t> </a:t>
            </a:r>
            <a:r>
              <a:rPr lang="en-US" altLang="zh-TW" sz="2000" dirty="0">
                <a:latin typeface="Calibri" panose="020F0502020204030204" pitchFamily="34" charset="0"/>
              </a:rPr>
              <a:t>think lived there?</a:t>
            </a:r>
          </a:p>
          <a:p>
            <a:pPr marL="360000" indent="-360000">
              <a:spcBef>
                <a:spcPts val="600"/>
              </a:spcBef>
            </a:pPr>
            <a:r>
              <a:rPr lang="en-US" altLang="zh-TW" sz="2000" dirty="0">
                <a:latin typeface="Calibri" panose="020F0502020204030204" pitchFamily="34" charset="0"/>
              </a:rPr>
              <a:t>3 	What kind of landscapes do you</a:t>
            </a:r>
            <a:r>
              <a:rPr lang="zh-TW" altLang="en-US" sz="2000" dirty="0">
                <a:latin typeface="Calibri" panose="020F0502020204030204" pitchFamily="34" charset="0"/>
              </a:rPr>
              <a:t> </a:t>
            </a:r>
            <a:r>
              <a:rPr lang="en-US" altLang="zh-TW" sz="2000" dirty="0">
                <a:latin typeface="Calibri" panose="020F0502020204030204" pitchFamily="34" charset="0"/>
              </a:rPr>
              <a:t>think there were?</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xmlns="" val="4240269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AD1CC4-E062-4F49-AFFE-D2A44CCD80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402b1a-2a58-4779-8ffc-45f26778c642"/>
    <ds:schemaRef ds:uri="620fd902-6ce2-4798-8959-67067f7493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6BF83A-63D8-4683-9CB7-29AB8DCEEBE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5326B9E-EA10-46E4-8F80-C930D4A841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3187</TotalTime>
  <Words>3699</Words>
  <Application>Microsoft Office PowerPoint</Application>
  <PresentationFormat>On-screen Show (4:3)</PresentationFormat>
  <Paragraphs>484</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佈景主題</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user</cp:lastModifiedBy>
  <cp:revision>206</cp:revision>
  <dcterms:created xsi:type="dcterms:W3CDTF">2018-12-06T16:59:09Z</dcterms:created>
  <dcterms:modified xsi:type="dcterms:W3CDTF">2021-07-09T15:24:47Z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